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7" r:id="rId2"/>
    <p:sldId id="280" r:id="rId3"/>
    <p:sldId id="281" r:id="rId4"/>
    <p:sldId id="261" r:id="rId5"/>
    <p:sldId id="282" r:id="rId6"/>
    <p:sldId id="262" r:id="rId7"/>
    <p:sldId id="294" r:id="rId8"/>
    <p:sldId id="283" r:id="rId9"/>
    <p:sldId id="284" r:id="rId10"/>
    <p:sldId id="285" r:id="rId11"/>
    <p:sldId id="286" r:id="rId12"/>
    <p:sldId id="290" r:id="rId13"/>
    <p:sldId id="291" r:id="rId14"/>
    <p:sldId id="289" r:id="rId15"/>
    <p:sldId id="292" r:id="rId16"/>
    <p:sldId id="293" r:id="rId17"/>
    <p:sldId id="265" r:id="rId18"/>
    <p:sldId id="272"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3431F9-B1A9-4730-BDFE-1A5DFD96C372}" type="datetimeFigureOut">
              <a:rPr lang="en-US" smtClean="0"/>
              <a:pPr/>
              <a:t>2/13/2012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455170-47C3-40DE-A44C-22FA1640C5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3"/>
          <p:cNvSpPr>
            <a:spLocks noGrp="1" noChangeArrowheads="1"/>
          </p:cNvSpPr>
          <p:nvPr>
            <p:ph type="body" idx="1"/>
          </p:nvPr>
        </p:nvSpPr>
        <p:spPr>
          <a:xfrm>
            <a:off x="837062" y="3222885"/>
            <a:ext cx="5183878" cy="5266857"/>
          </a:xfrm>
        </p:spPr>
        <p:txBody>
          <a:bodyPr lIns="87879" tIns="43940" rIns="87879" bIns="43940">
            <a:normAutofit fontScale="77500" lnSpcReduction="20000"/>
          </a:bodyPr>
          <a:lstStyle/>
          <a:p>
            <a:pPr>
              <a:defRPr/>
            </a:pPr>
            <a:r>
              <a:rPr lang="en-US" b="1" dirty="0" smtClean="0"/>
              <a:t>Materials: </a:t>
            </a:r>
            <a:r>
              <a:rPr lang="en-US" dirty="0" smtClean="0"/>
              <a:t>Building a Ladder packet; Primary Grades Instructional Data, MAP for Primary Grades – Class Breakdown by Goal template </a:t>
            </a:r>
          </a:p>
          <a:p>
            <a:pPr>
              <a:defRPr/>
            </a:pPr>
            <a:r>
              <a:rPr lang="en-US" b="1" dirty="0" smtClean="0"/>
              <a:t>Reports: </a:t>
            </a:r>
            <a:r>
              <a:rPr lang="en-US" dirty="0" smtClean="0"/>
              <a:t>Teacher Report and Class Breakdown by Goal Report (if district has Instructional Resources)</a:t>
            </a:r>
          </a:p>
          <a:p>
            <a:pPr>
              <a:defRPr/>
            </a:pPr>
            <a:r>
              <a:rPr lang="en-US" b="1" dirty="0" smtClean="0"/>
              <a:t>Key Concepts: </a:t>
            </a:r>
          </a:p>
          <a:p>
            <a:pPr lvl="1">
              <a:defRPr/>
            </a:pPr>
            <a:r>
              <a:rPr lang="en-US" dirty="0" smtClean="0"/>
              <a:t>To facilitate the development of a plan for instruction with primary teachers who have given Survey w/ Goals Tests</a:t>
            </a:r>
          </a:p>
          <a:p>
            <a:pPr>
              <a:defRPr/>
            </a:pPr>
            <a:r>
              <a:rPr lang="en-US" b="1" dirty="0" smtClean="0"/>
              <a:t>Talking Points: </a:t>
            </a:r>
            <a:endParaRPr lang="en-US" dirty="0" smtClean="0"/>
          </a:p>
          <a:p>
            <a:pPr marL="332599" lvl="2" indent="-221225">
              <a:defRPr/>
            </a:pPr>
            <a:r>
              <a:rPr lang="en-US" dirty="0" smtClean="0"/>
              <a:t>When you have finished this activity, you will have a plan for teaching your class that  helps you to meet the individual needs of your students</a:t>
            </a:r>
          </a:p>
          <a:p>
            <a:pPr>
              <a:defRPr/>
            </a:pPr>
            <a:r>
              <a:rPr lang="en-US" b="1" dirty="0" smtClean="0"/>
              <a:t>Activity: Plan for Instructional Entry Points (50 minutes)</a:t>
            </a:r>
          </a:p>
          <a:p>
            <a:pPr lvl="1">
              <a:buFont typeface="+mj-lt"/>
              <a:buAutoNum type="arabicPeriod"/>
              <a:defRPr/>
            </a:pPr>
            <a:r>
              <a:rPr lang="en-US" dirty="0" smtClean="0"/>
              <a:t>Select a goal for focus. Use your </a:t>
            </a:r>
            <a:r>
              <a:rPr lang="en-US" b="1" i="1" dirty="0" smtClean="0"/>
              <a:t>Teacher Report </a:t>
            </a:r>
            <a:r>
              <a:rPr lang="en-US" dirty="0" smtClean="0"/>
              <a:t>or </a:t>
            </a:r>
            <a:r>
              <a:rPr lang="en-US" b="1" i="1" dirty="0" smtClean="0"/>
              <a:t>Class Breakdown by Goal Report </a:t>
            </a:r>
            <a:r>
              <a:rPr lang="en-US" dirty="0" smtClean="0"/>
              <a:t>to identify the goal area with greatest academic diversity. When using Teacher Reports, look in summary data for the largest standard deviation (Std Dev) or for the lowest mean score to select an area of relative weakness for the class. When using your Class Breakdown by Goal Report, find the area with the most RIT bands filled to identify greatest academic diversity, or you may choose an area for focus based on your own criteria. Pause now and take five minutes to complete this task.</a:t>
            </a:r>
          </a:p>
          <a:p>
            <a:pPr lvl="1">
              <a:buFont typeface="+mj-lt"/>
              <a:buAutoNum type="arabicPeriod"/>
              <a:defRPr/>
            </a:pPr>
            <a:r>
              <a:rPr lang="en-US" dirty="0" smtClean="0"/>
              <a:t>Identify the score ranges present in your class using the </a:t>
            </a:r>
            <a:r>
              <a:rPr lang="en-US" b="1" i="1" dirty="0" smtClean="0"/>
              <a:t>Class Breakdown by Goal Report </a:t>
            </a:r>
            <a:r>
              <a:rPr lang="en-US" dirty="0" smtClean="0"/>
              <a:t>(If your district does not have this report through Instructional Resources, please complete the</a:t>
            </a:r>
            <a:r>
              <a:rPr lang="en-US" b="1" i="1" dirty="0" smtClean="0">
                <a:solidFill>
                  <a:srgbClr val="C00000"/>
                </a:solidFill>
              </a:rPr>
              <a:t> </a:t>
            </a:r>
            <a:r>
              <a:rPr lang="en-US" dirty="0" smtClean="0"/>
              <a:t>MAP for Primary Grades – Class Breakdown by Goal template from your Teacher Report.)</a:t>
            </a:r>
          </a:p>
          <a:p>
            <a:pPr lvl="1">
              <a:buFont typeface="+mj-lt"/>
              <a:buAutoNum type="arabicPeriod"/>
              <a:defRPr/>
            </a:pPr>
            <a:r>
              <a:rPr lang="en-US" dirty="0" smtClean="0"/>
              <a:t>Highlight the RIT scores that are present in your class in the chosen goal area.</a:t>
            </a:r>
          </a:p>
          <a:p>
            <a:pPr lvl="1">
              <a:buFont typeface="+mj-lt"/>
              <a:buAutoNum type="arabicPeriod"/>
              <a:defRPr/>
            </a:pPr>
            <a:r>
              <a:rPr lang="en-US" dirty="0" smtClean="0"/>
              <a:t>Write the RIT ranges for students in your class into the boxes on the ladder template on page 31.</a:t>
            </a:r>
          </a:p>
          <a:p>
            <a:pPr lvl="1">
              <a:buFont typeface="+mj-lt"/>
              <a:buAutoNum type="arabicPeriod"/>
              <a:defRPr/>
            </a:pPr>
            <a:r>
              <a:rPr lang="en-US" dirty="0" smtClean="0"/>
              <a:t>Be sure to include a box for any ranges between your students, since you’ll want to prepare activities to tier students through these skills on their way up the ladder.</a:t>
            </a:r>
          </a:p>
          <a:p>
            <a:pPr lvl="1">
              <a:buFont typeface="+mj-lt"/>
              <a:buAutoNum type="arabicPeriod"/>
              <a:defRPr/>
            </a:pPr>
            <a:r>
              <a:rPr lang="en-US" dirty="0" smtClean="0"/>
              <a:t>It’s okay to cluster more than one RIT range together on the ladder as needed. The idea is to give yourself roughly three or four tiers of skill development through which your students will travel, but ensuring that all students have room to grow.</a:t>
            </a:r>
          </a:p>
          <a:p>
            <a:pPr lvl="1">
              <a:buFont typeface="+mj-lt"/>
              <a:buAutoNum type="arabicPeriod"/>
              <a:defRPr/>
            </a:pPr>
            <a:r>
              <a:rPr lang="en-US" dirty="0" smtClean="0"/>
              <a:t>Transfer student names into the boxes that correspond to their RIT ranges.</a:t>
            </a:r>
          </a:p>
          <a:p>
            <a:pPr lvl="1">
              <a:buFont typeface="+mj-lt"/>
              <a:buAutoNum type="arabicPeriod"/>
              <a:defRPr/>
            </a:pPr>
            <a:r>
              <a:rPr lang="en-US" dirty="0" smtClean="0"/>
              <a:t>Using the Primary Grades Instructional Data sample pages or a page you print from the document at the Reports Site, highlight the RIT ranges that are present in your class in the chosen goal area.</a:t>
            </a:r>
          </a:p>
          <a:p>
            <a:pPr lvl="1">
              <a:buFont typeface="+mj-lt"/>
              <a:buAutoNum type="arabicPeriod"/>
              <a:defRPr/>
            </a:pPr>
            <a:r>
              <a:rPr lang="en-US" dirty="0" smtClean="0"/>
              <a:t>Write those skills into the skills boxes on your ladder.</a:t>
            </a:r>
          </a:p>
          <a:p>
            <a:pPr>
              <a:defRPr/>
            </a:pPr>
            <a:r>
              <a:rPr lang="en-US" b="1" dirty="0" smtClean="0"/>
              <a:t>Facilitator Notes: </a:t>
            </a:r>
          </a:p>
          <a:p>
            <a:pPr lvl="1">
              <a:defRPr/>
            </a:pPr>
            <a:r>
              <a:rPr lang="en-US" dirty="0" smtClean="0"/>
              <a:t>Allow approximately 50 minutes for this activity.</a:t>
            </a:r>
          </a:p>
          <a:p>
            <a:pPr lvl="1">
              <a:defRPr/>
            </a:pPr>
            <a:r>
              <a:rPr lang="en-US" dirty="0" smtClean="0"/>
              <a:t>Hide slide when not working only with all teachers using MAP for Primary Grades Survey w/ Goals tests.</a:t>
            </a:r>
          </a:p>
          <a:p>
            <a:pPr lvl="1">
              <a:defRPr/>
            </a:pPr>
            <a:r>
              <a:rPr lang="en-US" dirty="0" smtClean="0"/>
              <a:t>If district does not have Instructional Resources, you will need to walk participants through the process of how to place student names into a goal breakdown template. </a:t>
            </a:r>
          </a:p>
          <a:p>
            <a:pPr>
              <a:defRPr/>
            </a:pPr>
            <a:r>
              <a:rPr lang="en-US" b="1" dirty="0" smtClean="0"/>
              <a:t>Goal Breakdown Activity: Use your Teacher Report and complete the</a:t>
            </a:r>
            <a:r>
              <a:rPr lang="en-US" b="1" i="1" dirty="0" smtClean="0">
                <a:solidFill>
                  <a:srgbClr val="C00000"/>
                </a:solidFill>
              </a:rPr>
              <a:t> </a:t>
            </a:r>
            <a:r>
              <a:rPr lang="en-US" b="1" dirty="0" smtClean="0"/>
              <a:t>MAP for Primary Grades – </a:t>
            </a:r>
            <a:r>
              <a:rPr lang="en-US" b="1" i="1" dirty="0" smtClean="0"/>
              <a:t>Class</a:t>
            </a:r>
            <a:r>
              <a:rPr lang="en-US" b="1" dirty="0" smtClean="0"/>
              <a:t> </a:t>
            </a:r>
            <a:r>
              <a:rPr lang="en-US" b="1" i="1" dirty="0" smtClean="0"/>
              <a:t>Breakdown by Goal </a:t>
            </a:r>
            <a:r>
              <a:rPr lang="en-US" b="1" dirty="0" smtClean="0"/>
              <a:t>template. </a:t>
            </a:r>
          </a:p>
          <a:p>
            <a:pPr lvl="1">
              <a:buFont typeface="+mj-lt"/>
              <a:buAutoNum type="arabicPeriod"/>
              <a:defRPr/>
            </a:pPr>
            <a:r>
              <a:rPr lang="en-US" dirty="0" smtClean="0"/>
              <a:t>Select a goal area for focus.</a:t>
            </a:r>
          </a:p>
          <a:p>
            <a:pPr lvl="1">
              <a:buFont typeface="+mj-lt"/>
              <a:buAutoNum type="arabicPeriod"/>
              <a:defRPr/>
            </a:pPr>
            <a:r>
              <a:rPr lang="en-US" dirty="0" smtClean="0"/>
              <a:t>Examine each student’s score in that goal area.</a:t>
            </a:r>
          </a:p>
          <a:p>
            <a:pPr lvl="1">
              <a:buFont typeface="+mj-lt"/>
              <a:buAutoNum type="arabicPeriod"/>
              <a:defRPr/>
            </a:pPr>
            <a:r>
              <a:rPr lang="en-US" dirty="0" smtClean="0"/>
              <a:t>Place the student’s name on the template in the column beneath the RIT band that most closely matches the range of scores for the student. (Note: if a student’s range covers two full 10-point ranges, place the student in the lower RIT band, but be prepared to accelerate that student instructionally if they demonstrate proficiency in the classroom work designed for this lesson/unit.)</a:t>
            </a:r>
          </a:p>
          <a:p>
            <a:pPr lvl="1">
              <a:defRPr/>
            </a:pPr>
            <a:endParaRPr lang="en-US" dirty="0" smtClean="0"/>
          </a:p>
        </p:txBody>
      </p:sp>
      <p:sp>
        <p:nvSpPr>
          <p:cNvPr id="163843" name="Slide Image Placeholder 8"/>
          <p:cNvSpPr>
            <a:spLocks noGrp="1" noRot="1" noChangeAspect="1" noTextEdit="1"/>
          </p:cNvSpPr>
          <p:nvPr>
            <p:ph type="sldImg"/>
          </p:nvPr>
        </p:nvSpPr>
        <p:spPr>
          <a:xfrm>
            <a:off x="1676400" y="449263"/>
            <a:ext cx="3390900" cy="2543175"/>
          </a:xfrm>
          <a:ln/>
        </p:spPr>
      </p:sp>
      <p:sp>
        <p:nvSpPr>
          <p:cNvPr id="163844" name="Slide Number Placeholder 5"/>
          <p:cNvSpPr>
            <a:spLocks noGrp="1"/>
          </p:cNvSpPr>
          <p:nvPr>
            <p:ph type="sldNum" sz="quarter" idx="5"/>
          </p:nvPr>
        </p:nvSpPr>
        <p:spPr>
          <a:noFill/>
        </p:spPr>
        <p:txBody>
          <a:bodyPr/>
          <a:lstStyle/>
          <a:p>
            <a:pPr defTabSz="906648"/>
            <a:fld id="{965E7B52-F956-4894-B136-8FD0B5849B84}" type="slidenum">
              <a:rPr lang="en-US" smtClean="0">
                <a:latin typeface="Arial" pitchFamily="34" charset="0"/>
              </a:rPr>
              <a:pPr defTabSz="906648"/>
              <a:t>14</a:t>
            </a:fld>
            <a:endParaRPr lang="en-US" dirty="0" smtClean="0">
              <a:latin typeface="Arial" pitchFamily="34" charset="0"/>
            </a:endParaRPr>
          </a:p>
        </p:txBody>
      </p:sp>
      <p:sp>
        <p:nvSpPr>
          <p:cNvPr id="16384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rPr>
              <a:t>Climbing the Data Ladder</a:t>
            </a:r>
          </a:p>
          <a:p>
            <a:r>
              <a:rPr lang="en-US" smtClean="0">
                <a:latin typeface="Arial" pitchFamily="34" charset="0"/>
              </a:rPr>
              <a:t>Revised 11/2008</a:t>
            </a:r>
          </a:p>
          <a:p>
            <a:r>
              <a:rPr lang="en-US" smtClean="0">
                <a:latin typeface="Arial" pitchFamily="34" charset="0"/>
              </a:rPr>
              <a:t>© 2008 Northwest Evaluation Association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455170-47C3-40DE-A44C-22FA1640C5D2}"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68A6BB7-1B9D-4DD1-803F-0B23B9351DA7}" type="datetimeFigureOut">
              <a:rPr lang="en-US" smtClean="0"/>
              <a:pPr/>
              <a:t>2/13/2012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C6610B3-3B4F-4C92-AC8D-982F673CAEAC}"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8A6BB7-1B9D-4DD1-803F-0B23B9351DA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610B3-3B4F-4C92-AC8D-982F673CAE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8A6BB7-1B9D-4DD1-803F-0B23B9351DA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610B3-3B4F-4C92-AC8D-982F673CAE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68A6BB7-1B9D-4DD1-803F-0B23B9351DA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610B3-3B4F-4C92-AC8D-982F673CAEAC}"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68A6BB7-1B9D-4DD1-803F-0B23B9351DA7}" type="datetimeFigureOut">
              <a:rPr lang="en-US" smtClean="0"/>
              <a:pPr/>
              <a:t>2/13/2012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C6610B3-3B4F-4C92-AC8D-982F673CAE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68A6BB7-1B9D-4DD1-803F-0B23B9351DA7}"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6610B3-3B4F-4C92-AC8D-982F673CAEAC}"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68A6BB7-1B9D-4DD1-803F-0B23B9351DA7}" type="datetimeFigureOut">
              <a:rPr lang="en-US" smtClean="0"/>
              <a:pPr/>
              <a:t>2/13/2012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6610B3-3B4F-4C92-AC8D-982F673CAEAC}"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8A6BB7-1B9D-4DD1-803F-0B23B9351DA7}" type="datetimeFigureOut">
              <a:rPr lang="en-US" smtClean="0"/>
              <a:pPr/>
              <a:t>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6610B3-3B4F-4C92-AC8D-982F673CAE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A6BB7-1B9D-4DD1-803F-0B23B9351DA7}" type="datetimeFigureOut">
              <a:rPr lang="en-US" smtClean="0"/>
              <a:pPr/>
              <a:t>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6610B3-3B4F-4C92-AC8D-982F673CAE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8A6BB7-1B9D-4DD1-803F-0B23B9351DA7}"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6610B3-3B4F-4C92-AC8D-982F673CAEAC}"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8A6BB7-1B9D-4DD1-803F-0B23B9351DA7}" type="datetimeFigureOut">
              <a:rPr lang="en-US" smtClean="0"/>
              <a:pPr/>
              <a:t>2/13/2012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EC6610B3-3B4F-4C92-AC8D-982F673CAEAC}"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68A6BB7-1B9D-4DD1-803F-0B23B9351DA7}" type="datetimeFigureOut">
              <a:rPr lang="en-US" smtClean="0"/>
              <a:pPr/>
              <a:t>2/13/2012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C6610B3-3B4F-4C92-AC8D-982F673CAE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oridahoteachers.org/curriculum_ladders_learning_continuum.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nwea.org/support/article/minimum-system-requirements-nte-administration-too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fusion.nwea.org/" TargetMode="Externa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276600"/>
            <a:ext cx="9144000" cy="3581400"/>
          </a:xfrm>
        </p:spPr>
        <p:txBody>
          <a:bodyPr>
            <a:noAutofit/>
          </a:bodyPr>
          <a:lstStyle/>
          <a:p>
            <a:pPr marL="971550" lvl="1" indent="-514350" algn="l">
              <a:buAutoNum type="arabicPeriod"/>
            </a:pPr>
            <a:r>
              <a:rPr lang="en-US" sz="2200" b="1" dirty="0" smtClean="0"/>
              <a:t>Intro &amp; Welcome</a:t>
            </a:r>
          </a:p>
          <a:p>
            <a:pPr marL="971550" lvl="1" indent="-514350" algn="l">
              <a:buAutoNum type="arabicPeriod"/>
            </a:pPr>
            <a:r>
              <a:rPr lang="en-US" sz="2200" b="1" dirty="0" smtClean="0"/>
              <a:t>Updates – Technology, FUSION, Custom Report - Susan</a:t>
            </a:r>
          </a:p>
          <a:p>
            <a:pPr marL="971550" lvl="1" indent="-514350" algn="l">
              <a:buAutoNum type="arabicPeriod"/>
            </a:pPr>
            <a:r>
              <a:rPr lang="en-US" sz="2200" b="1" dirty="0" smtClean="0"/>
              <a:t>State-Wide Training Agreement -  Dan</a:t>
            </a:r>
          </a:p>
          <a:p>
            <a:pPr marL="971550" lvl="1" indent="-514350" algn="l">
              <a:buAutoNum type="arabicPeriod"/>
            </a:pPr>
            <a:r>
              <a:rPr lang="en-US" sz="2200" b="1" dirty="0" smtClean="0"/>
              <a:t>State-Wide Data Ladder Project – Dan</a:t>
            </a:r>
          </a:p>
          <a:p>
            <a:pPr marL="971550" lvl="1" indent="-514350" algn="l">
              <a:buAutoNum type="arabicPeriod"/>
            </a:pPr>
            <a:r>
              <a:rPr lang="en-US" sz="2200" b="1" dirty="0" smtClean="0"/>
              <a:t>NWEA Skills Pointer Assessment – Brad Baird  </a:t>
            </a:r>
            <a:r>
              <a:rPr lang="en-US" sz="2200" b="1" u="wavyHeavy" dirty="0" smtClean="0">
                <a:solidFill>
                  <a:srgbClr val="C00000"/>
                </a:solidFill>
                <a:uFill>
                  <a:solidFill>
                    <a:srgbClr val="C00000"/>
                  </a:solidFill>
                </a:uFill>
              </a:rPr>
              <a:t>New!</a:t>
            </a:r>
          </a:p>
          <a:p>
            <a:pPr marL="971550" lvl="1" indent="-514350" algn="l">
              <a:buAutoNum type="arabicPeriod"/>
            </a:pPr>
            <a:r>
              <a:rPr lang="en-US" sz="2200" b="1" dirty="0" smtClean="0"/>
              <a:t>Lessons from the Field:  Formative Assessment Practices</a:t>
            </a:r>
          </a:p>
          <a:p>
            <a:pPr marL="971550" lvl="1" indent="-514350" algn="l">
              <a:buAutoNum type="arabicPeriod"/>
            </a:pPr>
            <a:r>
              <a:rPr lang="en-US" sz="2200" b="1" dirty="0" smtClean="0"/>
              <a:t>Lunch</a:t>
            </a:r>
            <a:endParaRPr lang="en-US" sz="2200" b="1" dirty="0"/>
          </a:p>
          <a:p>
            <a:pPr marL="971550" lvl="1" indent="-514350" algn="l">
              <a:buAutoNum type="arabicPeriod"/>
            </a:pPr>
            <a:r>
              <a:rPr lang="en-US" sz="2200" b="1" dirty="0" smtClean="0"/>
              <a:t>Breakout Sessions</a:t>
            </a:r>
          </a:p>
        </p:txBody>
      </p:sp>
      <p:sp>
        <p:nvSpPr>
          <p:cNvPr id="2" name="Title 1"/>
          <p:cNvSpPr>
            <a:spLocks noGrp="1"/>
          </p:cNvSpPr>
          <p:nvPr>
            <p:ph type="ctrTitle"/>
          </p:nvPr>
        </p:nvSpPr>
        <p:spPr>
          <a:xfrm>
            <a:off x="457200" y="1524000"/>
            <a:ext cx="8229600" cy="1524000"/>
          </a:xfrm>
        </p:spPr>
        <p:txBody>
          <a:bodyPr>
            <a:normAutofit fontScale="90000"/>
          </a:bodyPr>
          <a:lstStyle/>
          <a:p>
            <a:r>
              <a:rPr lang="en-US" sz="4800" b="1" dirty="0" smtClean="0"/>
              <a:t>Nebraska Regional MAP Member’s Mtg.  -  Feb. 2012</a:t>
            </a:r>
            <a:endParaRPr lang="en-US" sz="3600" b="1" dirty="0"/>
          </a:p>
        </p:txBody>
      </p:sp>
      <p:pic>
        <p:nvPicPr>
          <p:cNvPr id="6146" name="Picture 2"/>
          <p:cNvPicPr>
            <a:picLocks noChangeAspect="1" noChangeArrowheads="1"/>
          </p:cNvPicPr>
          <p:nvPr/>
        </p:nvPicPr>
        <p:blipFill>
          <a:blip r:embed="rId3" cstate="print"/>
          <a:srcRect/>
          <a:stretch>
            <a:fillRect/>
          </a:stretch>
        </p:blipFill>
        <p:spPr bwMode="auto">
          <a:xfrm>
            <a:off x="2514600" y="152400"/>
            <a:ext cx="3810000" cy="116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20762"/>
          </a:xfrm>
        </p:spPr>
        <p:txBody>
          <a:bodyPr/>
          <a:lstStyle/>
          <a:p>
            <a:pPr algn="ctr"/>
            <a:r>
              <a:rPr lang="en-US" dirty="0" smtClean="0"/>
              <a:t>Other Benefits</a:t>
            </a:r>
            <a:endParaRPr lang="en-US" dirty="0"/>
          </a:p>
        </p:txBody>
      </p:sp>
      <p:sp>
        <p:nvSpPr>
          <p:cNvPr id="3" name="Content Placeholder 2"/>
          <p:cNvSpPr>
            <a:spLocks noGrp="1"/>
          </p:cNvSpPr>
          <p:nvPr>
            <p:ph sz="quarter" idx="1"/>
          </p:nvPr>
        </p:nvSpPr>
        <p:spPr>
          <a:xfrm>
            <a:off x="609600" y="1600200"/>
            <a:ext cx="8077200" cy="4419600"/>
          </a:xfrm>
        </p:spPr>
        <p:txBody>
          <a:bodyPr/>
          <a:lstStyle/>
          <a:p>
            <a:r>
              <a:rPr lang="en-US" dirty="0" smtClean="0"/>
              <a:t>Local Nebraska workshop facilitators that understand needs of Nebraska schools</a:t>
            </a:r>
          </a:p>
          <a:p>
            <a:r>
              <a:rPr lang="en-US" dirty="0" smtClean="0"/>
              <a:t>Flexibility in training options:  full day, partial day, large group, small group</a:t>
            </a:r>
          </a:p>
          <a:p>
            <a:r>
              <a:rPr lang="en-US" dirty="0" smtClean="0"/>
              <a:t>Build capacity within your district to get the most from your data</a:t>
            </a:r>
          </a:p>
          <a:p>
            <a:r>
              <a:rPr lang="en-US" dirty="0" smtClean="0"/>
              <a:t>First trainings may be available by fall of 2012 – Stepping Stones to Using Data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pPr algn="ctr"/>
            <a:r>
              <a:rPr lang="en-US" dirty="0" smtClean="0"/>
              <a:t>Nebraska “Data Ladder” Project</a:t>
            </a:r>
            <a:endParaRPr lang="en-US" dirty="0"/>
          </a:p>
        </p:txBody>
      </p:sp>
      <p:sp>
        <p:nvSpPr>
          <p:cNvPr id="3" name="Content Placeholder 2"/>
          <p:cNvSpPr>
            <a:spLocks noGrp="1"/>
          </p:cNvSpPr>
          <p:nvPr>
            <p:ph sz="quarter" idx="1"/>
          </p:nvPr>
        </p:nvSpPr>
        <p:spPr>
          <a:xfrm>
            <a:off x="533400" y="1600200"/>
            <a:ext cx="8077200" cy="5257800"/>
          </a:xfrm>
        </p:spPr>
        <p:txBody>
          <a:bodyPr>
            <a:normAutofit/>
          </a:bodyPr>
          <a:lstStyle/>
          <a:p>
            <a:r>
              <a:rPr lang="en-US" sz="2000" dirty="0" smtClean="0"/>
              <a:t>Idaho Curriculum Ladders – based on </a:t>
            </a:r>
            <a:r>
              <a:rPr lang="en-US" sz="2000" dirty="0" err="1" smtClean="0"/>
              <a:t>DesCartes</a:t>
            </a:r>
            <a:endParaRPr lang="en-US" sz="2000" dirty="0" smtClean="0"/>
          </a:p>
          <a:p>
            <a:r>
              <a:rPr lang="en-US" sz="2000" dirty="0" smtClean="0">
                <a:hlinkClick r:id="rId3"/>
              </a:rPr>
              <a:t>http://www.foridahoteachers.org/curriculum_ladders_learning_continuum.htm</a:t>
            </a:r>
            <a:r>
              <a:rPr lang="en-US" sz="2000" dirty="0" smtClean="0"/>
              <a:t> </a:t>
            </a:r>
          </a:p>
          <a:p>
            <a:r>
              <a:rPr lang="en-US" sz="2000" dirty="0" smtClean="0"/>
              <a:t>Project sponsored by ESUs and Kearney Public to develop a set of Nebraska Data Ladders</a:t>
            </a:r>
          </a:p>
          <a:p>
            <a:r>
              <a:rPr lang="en-US" sz="2000" dirty="0" smtClean="0"/>
              <a:t>Timeline:  now until Aug. 1 to finish</a:t>
            </a:r>
          </a:p>
          <a:p>
            <a:r>
              <a:rPr lang="en-US" sz="2000" dirty="0" smtClean="0"/>
              <a:t>Process:  tear </a:t>
            </a:r>
            <a:r>
              <a:rPr lang="en-US" sz="2000" dirty="0" err="1" smtClean="0"/>
              <a:t>DesCartes</a:t>
            </a:r>
            <a:r>
              <a:rPr lang="en-US" sz="2000" dirty="0" smtClean="0"/>
              <a:t> apart by </a:t>
            </a:r>
            <a:r>
              <a:rPr lang="en-US" sz="2000" dirty="0" err="1" smtClean="0"/>
              <a:t>subskill</a:t>
            </a:r>
            <a:r>
              <a:rPr lang="en-US" sz="2000" dirty="0" smtClean="0"/>
              <a:t>, associate it with a Nebraska Standard/benchmark, create </a:t>
            </a:r>
            <a:r>
              <a:rPr lang="en-US" sz="2000" dirty="0" err="1" smtClean="0"/>
              <a:t>subskill</a:t>
            </a:r>
            <a:r>
              <a:rPr lang="en-US" sz="2000" dirty="0" smtClean="0"/>
              <a:t> data ladder</a:t>
            </a:r>
          </a:p>
          <a:p>
            <a:r>
              <a:rPr lang="en-US" sz="2000" dirty="0" smtClean="0"/>
              <a:t>Will need 4 working groups of content specialists:</a:t>
            </a:r>
          </a:p>
          <a:p>
            <a:pPr lvl="1"/>
            <a:r>
              <a:rPr lang="en-US" sz="1800" dirty="0" smtClean="0"/>
              <a:t>Reading</a:t>
            </a:r>
          </a:p>
          <a:p>
            <a:pPr lvl="1"/>
            <a:r>
              <a:rPr lang="en-US" sz="1800" dirty="0" smtClean="0"/>
              <a:t>Mathematics</a:t>
            </a:r>
          </a:p>
          <a:p>
            <a:pPr lvl="1"/>
            <a:r>
              <a:rPr lang="en-US" sz="1800" dirty="0" smtClean="0"/>
              <a:t>Language Arts</a:t>
            </a:r>
          </a:p>
          <a:p>
            <a:pPr lvl="1"/>
            <a:r>
              <a:rPr lang="en-US" sz="1800" dirty="0" smtClean="0"/>
              <a:t>Science</a:t>
            </a:r>
            <a:endParaRPr lang="en-US" sz="1800" dirty="0"/>
          </a:p>
        </p:txBody>
      </p:sp>
      <p:pic>
        <p:nvPicPr>
          <p:cNvPr id="33794" name="Picture 2"/>
          <p:cNvPicPr>
            <a:picLocks noChangeAspect="1" noChangeArrowheads="1"/>
          </p:cNvPicPr>
          <p:nvPr/>
        </p:nvPicPr>
        <p:blipFill>
          <a:blip r:embed="rId4" cstate="print"/>
          <a:srcRect/>
          <a:stretch>
            <a:fillRect/>
          </a:stretch>
        </p:blipFill>
        <p:spPr bwMode="auto">
          <a:xfrm rot="2210453" flipH="1">
            <a:off x="7152093" y="4578621"/>
            <a:ext cx="1059295" cy="1587942"/>
          </a:xfrm>
          <a:prstGeom prst="rect">
            <a:avLst/>
          </a:prstGeom>
          <a:noFill/>
          <a:ln w="9525">
            <a:noFill/>
            <a:miter lim="800000"/>
            <a:headEnd/>
            <a:tailEnd/>
          </a:ln>
          <a:effectLst/>
        </p:spPr>
      </p:pic>
      <p:sp>
        <p:nvSpPr>
          <p:cNvPr id="6" name="TextBox 5"/>
          <p:cNvSpPr txBox="1"/>
          <p:nvPr/>
        </p:nvSpPr>
        <p:spPr>
          <a:xfrm>
            <a:off x="3657600" y="4953000"/>
            <a:ext cx="2133600" cy="954107"/>
          </a:xfrm>
          <a:prstGeom prst="rect">
            <a:avLst/>
          </a:prstGeom>
          <a:noFill/>
        </p:spPr>
        <p:txBody>
          <a:bodyPr wrap="square" rtlCol="0">
            <a:spAutoFit/>
          </a:bodyPr>
          <a:lstStyle/>
          <a:p>
            <a:pPr algn="ctr"/>
            <a:r>
              <a:rPr lang="en-US" sz="1400" dirty="0" smtClean="0"/>
              <a:t>Data Ladders support the </a:t>
            </a:r>
            <a:r>
              <a:rPr lang="en-US" sz="1400" i="1" u="sng" dirty="0" smtClean="0"/>
              <a:t>Climbing the Data Ladder</a:t>
            </a:r>
            <a:r>
              <a:rPr lang="en-US" sz="1400" dirty="0" smtClean="0"/>
              <a:t> Workshop Training</a:t>
            </a:r>
            <a:endParaRPr lang="en-US" sz="1400" dirty="0"/>
          </a:p>
        </p:txBody>
      </p:sp>
      <p:cxnSp>
        <p:nvCxnSpPr>
          <p:cNvPr id="8" name="Straight Arrow Connector 7"/>
          <p:cNvCxnSpPr/>
          <p:nvPr/>
        </p:nvCxnSpPr>
        <p:spPr>
          <a:xfrm>
            <a:off x="2667000" y="4953000"/>
            <a:ext cx="914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590800" y="55626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6" idx="1"/>
          </p:cNvCxnSpPr>
          <p:nvPr/>
        </p:nvCxnSpPr>
        <p:spPr>
          <a:xfrm>
            <a:off x="2743200" y="5410200"/>
            <a:ext cx="914400" cy="198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33400" y="685800"/>
            <a:ext cx="8153400" cy="609600"/>
          </a:xfrm>
        </p:spPr>
        <p:txBody>
          <a:bodyPr>
            <a:normAutofit fontScale="90000"/>
          </a:bodyPr>
          <a:lstStyle/>
          <a:p>
            <a:pPr algn="ctr"/>
            <a:r>
              <a:rPr lang="en-US" dirty="0" smtClean="0"/>
              <a:t/>
            </a:r>
            <a:br>
              <a:rPr lang="en-US" dirty="0" smtClean="0"/>
            </a:br>
            <a:r>
              <a:rPr lang="en-US" sz="4400" dirty="0" smtClean="0"/>
              <a:t> </a:t>
            </a:r>
            <a:r>
              <a:rPr lang="en-US" dirty="0" err="1" smtClean="0"/>
              <a:t>DesCartes</a:t>
            </a:r>
            <a:r>
              <a:rPr lang="en-US" dirty="0" smtClean="0"/>
              <a:t> Structure -  Mathematics</a:t>
            </a:r>
            <a:endParaRPr lang="en-US" dirty="0"/>
          </a:p>
        </p:txBody>
      </p:sp>
      <p:sp>
        <p:nvSpPr>
          <p:cNvPr id="6" name="Content Placeholder 5"/>
          <p:cNvSpPr>
            <a:spLocks noGrp="1"/>
          </p:cNvSpPr>
          <p:nvPr>
            <p:ph sz="quarter" idx="1"/>
          </p:nvPr>
        </p:nvSpPr>
        <p:spPr>
          <a:xfrm>
            <a:off x="609600" y="1752600"/>
            <a:ext cx="3977640" cy="4343400"/>
          </a:xfrm>
        </p:spPr>
        <p:txBody>
          <a:bodyPr>
            <a:normAutofit/>
          </a:bodyPr>
          <a:lstStyle/>
          <a:p>
            <a:pPr lvl="1"/>
            <a:r>
              <a:rPr lang="en-US" sz="2600" dirty="0" smtClean="0">
                <a:solidFill>
                  <a:srgbClr val="FF0000"/>
                </a:solidFill>
              </a:rPr>
              <a:t>Number Sense</a:t>
            </a:r>
          </a:p>
          <a:p>
            <a:pPr lvl="2">
              <a:buClr>
                <a:schemeClr val="accent2">
                  <a:lumMod val="60000"/>
                  <a:lumOff val="40000"/>
                </a:schemeClr>
              </a:buClr>
            </a:pPr>
            <a:r>
              <a:rPr lang="en-US" dirty="0" smtClean="0"/>
              <a:t>Number System</a:t>
            </a:r>
          </a:p>
          <a:p>
            <a:pPr lvl="2">
              <a:buClr>
                <a:schemeClr val="accent2">
                  <a:lumMod val="60000"/>
                  <a:lumOff val="40000"/>
                </a:schemeClr>
              </a:buClr>
            </a:pPr>
            <a:r>
              <a:rPr lang="en-US" dirty="0" smtClean="0"/>
              <a:t>Meaning of Operations</a:t>
            </a:r>
          </a:p>
          <a:p>
            <a:pPr lvl="2">
              <a:buClr>
                <a:schemeClr val="accent2">
                  <a:lumMod val="60000"/>
                  <a:lumOff val="40000"/>
                </a:schemeClr>
              </a:buClr>
            </a:pPr>
            <a:r>
              <a:rPr lang="en-US" dirty="0" smtClean="0"/>
              <a:t>Computation</a:t>
            </a:r>
          </a:p>
          <a:p>
            <a:pPr lvl="1"/>
            <a:r>
              <a:rPr lang="en-US" sz="2600" dirty="0" smtClean="0">
                <a:solidFill>
                  <a:srgbClr val="FF0000"/>
                </a:solidFill>
              </a:rPr>
              <a:t>Geometry &amp; Measurement</a:t>
            </a:r>
          </a:p>
          <a:p>
            <a:pPr lvl="2">
              <a:buClr>
                <a:schemeClr val="accent2">
                  <a:lumMod val="60000"/>
                  <a:lumOff val="40000"/>
                </a:schemeClr>
              </a:buClr>
            </a:pPr>
            <a:r>
              <a:rPr lang="en-US" dirty="0" smtClean="0"/>
              <a:t>Characteristics</a:t>
            </a:r>
          </a:p>
          <a:p>
            <a:pPr lvl="2">
              <a:buClr>
                <a:schemeClr val="accent2">
                  <a:lumMod val="60000"/>
                  <a:lumOff val="40000"/>
                </a:schemeClr>
              </a:buClr>
            </a:pPr>
            <a:r>
              <a:rPr lang="en-US" dirty="0" smtClean="0"/>
              <a:t>Coordinate Geometry</a:t>
            </a:r>
          </a:p>
          <a:p>
            <a:pPr lvl="2">
              <a:buClr>
                <a:schemeClr val="accent2">
                  <a:lumMod val="60000"/>
                  <a:lumOff val="40000"/>
                </a:schemeClr>
              </a:buClr>
            </a:pPr>
            <a:r>
              <a:rPr lang="en-US" dirty="0" smtClean="0"/>
              <a:t>Transformations &amp; Spatial Modeling</a:t>
            </a:r>
          </a:p>
          <a:p>
            <a:pPr lvl="2">
              <a:buClr>
                <a:schemeClr val="accent2">
                  <a:lumMod val="60000"/>
                  <a:lumOff val="40000"/>
                </a:schemeClr>
              </a:buClr>
            </a:pPr>
            <a:r>
              <a:rPr lang="en-US" dirty="0" smtClean="0"/>
              <a:t>Measurement</a:t>
            </a:r>
          </a:p>
        </p:txBody>
      </p:sp>
      <p:sp>
        <p:nvSpPr>
          <p:cNvPr id="10" name="Content Placeholder 9"/>
          <p:cNvSpPr>
            <a:spLocks noGrp="1"/>
          </p:cNvSpPr>
          <p:nvPr>
            <p:ph sz="quarter" idx="2"/>
          </p:nvPr>
        </p:nvSpPr>
        <p:spPr>
          <a:xfrm>
            <a:off x="4876800" y="1752600"/>
            <a:ext cx="3749040" cy="3886200"/>
          </a:xfrm>
        </p:spPr>
        <p:txBody>
          <a:bodyPr>
            <a:normAutofit/>
          </a:bodyPr>
          <a:lstStyle/>
          <a:p>
            <a:pPr>
              <a:buClr>
                <a:schemeClr val="accent2"/>
              </a:buClr>
            </a:pPr>
            <a:r>
              <a:rPr lang="en-US" dirty="0" smtClean="0">
                <a:solidFill>
                  <a:srgbClr val="FF0000"/>
                </a:solidFill>
              </a:rPr>
              <a:t>Data &amp; Probability</a:t>
            </a:r>
          </a:p>
          <a:p>
            <a:pPr lvl="1">
              <a:buClr>
                <a:schemeClr val="accent2">
                  <a:lumMod val="60000"/>
                  <a:lumOff val="40000"/>
                </a:schemeClr>
              </a:buClr>
            </a:pPr>
            <a:r>
              <a:rPr lang="en-US" sz="2000" dirty="0" smtClean="0"/>
              <a:t>Display and analysis</a:t>
            </a:r>
          </a:p>
          <a:p>
            <a:pPr lvl="1">
              <a:buClr>
                <a:schemeClr val="accent2">
                  <a:lumMod val="60000"/>
                  <a:lumOff val="40000"/>
                </a:schemeClr>
              </a:buClr>
            </a:pPr>
            <a:r>
              <a:rPr lang="en-US" sz="2000" dirty="0" smtClean="0"/>
              <a:t>Predictions &amp; Inference</a:t>
            </a:r>
          </a:p>
          <a:p>
            <a:pPr lvl="1">
              <a:buClr>
                <a:schemeClr val="accent2">
                  <a:lumMod val="60000"/>
                  <a:lumOff val="40000"/>
                </a:schemeClr>
              </a:buClr>
            </a:pPr>
            <a:r>
              <a:rPr lang="en-US" sz="2000" dirty="0" smtClean="0"/>
              <a:t>Probability</a:t>
            </a:r>
          </a:p>
          <a:p>
            <a:pPr>
              <a:buClr>
                <a:schemeClr val="accent2"/>
              </a:buClr>
            </a:pPr>
            <a:r>
              <a:rPr lang="en-US" dirty="0" smtClean="0">
                <a:solidFill>
                  <a:srgbClr val="FF0000"/>
                </a:solidFill>
              </a:rPr>
              <a:t>Algebraic Concepts</a:t>
            </a:r>
          </a:p>
          <a:p>
            <a:pPr lvl="1">
              <a:buClr>
                <a:schemeClr val="accent2">
                  <a:lumMod val="60000"/>
                  <a:lumOff val="40000"/>
                </a:schemeClr>
              </a:buClr>
            </a:pPr>
            <a:r>
              <a:rPr lang="en-US" sz="2000" dirty="0" smtClean="0"/>
              <a:t>Relationships</a:t>
            </a:r>
          </a:p>
          <a:p>
            <a:pPr lvl="1">
              <a:buClr>
                <a:schemeClr val="accent2">
                  <a:lumMod val="60000"/>
                  <a:lumOff val="40000"/>
                </a:schemeClr>
              </a:buClr>
            </a:pPr>
            <a:r>
              <a:rPr lang="en-US" sz="2000" dirty="0" smtClean="0"/>
              <a:t>Modeling in context</a:t>
            </a:r>
          </a:p>
          <a:p>
            <a:pPr lvl="1">
              <a:buClr>
                <a:schemeClr val="accent2">
                  <a:lumMod val="60000"/>
                  <a:lumOff val="40000"/>
                </a:schemeClr>
              </a:buClr>
            </a:pPr>
            <a:r>
              <a:rPr lang="en-US" sz="2000" dirty="0" smtClean="0"/>
              <a:t>Procedures</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90600"/>
          </a:xfrm>
        </p:spPr>
        <p:txBody>
          <a:bodyPr>
            <a:normAutofit/>
          </a:bodyPr>
          <a:lstStyle/>
          <a:p>
            <a:pPr algn="ctr"/>
            <a:r>
              <a:rPr lang="en-US" sz="3600" dirty="0" err="1" smtClean="0"/>
              <a:t>DesCartes</a:t>
            </a:r>
            <a:r>
              <a:rPr lang="en-US" sz="3600" dirty="0" smtClean="0"/>
              <a:t> Structure - Reading</a:t>
            </a:r>
            <a:endParaRPr lang="en-US" sz="3600" dirty="0"/>
          </a:p>
        </p:txBody>
      </p:sp>
      <p:sp>
        <p:nvSpPr>
          <p:cNvPr id="3" name="Content Placeholder 2"/>
          <p:cNvSpPr>
            <a:spLocks noGrp="1"/>
          </p:cNvSpPr>
          <p:nvPr>
            <p:ph sz="quarter" idx="1"/>
          </p:nvPr>
        </p:nvSpPr>
        <p:spPr>
          <a:xfrm>
            <a:off x="457200" y="1524000"/>
            <a:ext cx="4206240" cy="4724400"/>
          </a:xfrm>
        </p:spPr>
        <p:txBody>
          <a:bodyPr>
            <a:normAutofit fontScale="92500" lnSpcReduction="20000"/>
          </a:bodyPr>
          <a:lstStyle/>
          <a:p>
            <a:r>
              <a:rPr lang="en-US" sz="2800" dirty="0" smtClean="0">
                <a:solidFill>
                  <a:srgbClr val="FF0000"/>
                </a:solidFill>
              </a:rPr>
              <a:t>Reading &amp; Vocabulary</a:t>
            </a:r>
          </a:p>
          <a:p>
            <a:pPr lvl="1">
              <a:buClr>
                <a:schemeClr val="accent2">
                  <a:lumMod val="60000"/>
                  <a:lumOff val="40000"/>
                </a:schemeClr>
              </a:buClr>
            </a:pPr>
            <a:r>
              <a:rPr lang="en-US" sz="2200" dirty="0" smtClean="0"/>
              <a:t>Phonics, Spelling, Sound Patterns</a:t>
            </a:r>
          </a:p>
          <a:p>
            <a:pPr lvl="1">
              <a:buClr>
                <a:schemeClr val="accent2">
                  <a:lumMod val="60000"/>
                  <a:lumOff val="40000"/>
                </a:schemeClr>
              </a:buClr>
            </a:pPr>
            <a:r>
              <a:rPr lang="en-US" sz="2200" dirty="0" smtClean="0"/>
              <a:t>Prefixes, suffixes, roots</a:t>
            </a:r>
          </a:p>
          <a:p>
            <a:pPr lvl="1">
              <a:buClr>
                <a:schemeClr val="accent2">
                  <a:lumMod val="60000"/>
                  <a:lumOff val="40000"/>
                </a:schemeClr>
              </a:buClr>
            </a:pPr>
            <a:r>
              <a:rPr lang="en-US" sz="2200" dirty="0" err="1" smtClean="0"/>
              <a:t>Vocab</a:t>
            </a:r>
            <a:r>
              <a:rPr lang="en-US" sz="2200" dirty="0" smtClean="0"/>
              <a:t> &amp; Context Clues</a:t>
            </a:r>
          </a:p>
          <a:p>
            <a:pPr lvl="1">
              <a:buClr>
                <a:schemeClr val="accent2">
                  <a:lumMod val="60000"/>
                  <a:lumOff val="40000"/>
                </a:schemeClr>
              </a:buClr>
            </a:pPr>
            <a:r>
              <a:rPr lang="en-US" sz="2200" dirty="0" smtClean="0"/>
              <a:t>Multiple Meaning, Synonyms, Antonyms</a:t>
            </a:r>
          </a:p>
          <a:p>
            <a:r>
              <a:rPr lang="en-US" sz="2800" dirty="0" smtClean="0">
                <a:solidFill>
                  <a:srgbClr val="FF0000"/>
                </a:solidFill>
              </a:rPr>
              <a:t>Main Idea &amp; Details</a:t>
            </a:r>
          </a:p>
          <a:p>
            <a:pPr lvl="1">
              <a:buClr>
                <a:schemeClr val="accent2">
                  <a:lumMod val="60000"/>
                  <a:lumOff val="40000"/>
                </a:schemeClr>
              </a:buClr>
            </a:pPr>
            <a:r>
              <a:rPr lang="en-US" sz="2200" dirty="0" smtClean="0"/>
              <a:t>Narrative text</a:t>
            </a:r>
          </a:p>
          <a:p>
            <a:pPr lvl="1">
              <a:buClr>
                <a:schemeClr val="accent2">
                  <a:lumMod val="60000"/>
                  <a:lumOff val="40000"/>
                </a:schemeClr>
              </a:buClr>
            </a:pPr>
            <a:r>
              <a:rPr lang="en-US" sz="2200" dirty="0" smtClean="0"/>
              <a:t>Informational text</a:t>
            </a:r>
          </a:p>
          <a:p>
            <a:r>
              <a:rPr lang="en-US" sz="2800" dirty="0" smtClean="0">
                <a:solidFill>
                  <a:srgbClr val="FF0000"/>
                </a:solidFill>
              </a:rPr>
              <a:t>Infer, Draw Conclusion, Predict</a:t>
            </a:r>
          </a:p>
          <a:p>
            <a:pPr lvl="1">
              <a:buClr>
                <a:schemeClr val="accent2">
                  <a:lumMod val="60000"/>
                  <a:lumOff val="40000"/>
                </a:schemeClr>
              </a:buClr>
            </a:pPr>
            <a:r>
              <a:rPr lang="en-US" sz="2200" dirty="0" smtClean="0"/>
              <a:t>Inferences</a:t>
            </a:r>
          </a:p>
          <a:p>
            <a:pPr lvl="1">
              <a:buClr>
                <a:schemeClr val="accent2">
                  <a:lumMod val="60000"/>
                  <a:lumOff val="40000"/>
                </a:schemeClr>
              </a:buClr>
            </a:pPr>
            <a:r>
              <a:rPr lang="en-US" sz="2200" dirty="0" smtClean="0"/>
              <a:t>Conclusions</a:t>
            </a:r>
          </a:p>
          <a:p>
            <a:pPr lvl="1">
              <a:buClr>
                <a:schemeClr val="accent2">
                  <a:lumMod val="60000"/>
                  <a:lumOff val="40000"/>
                </a:schemeClr>
              </a:buClr>
            </a:pPr>
            <a:r>
              <a:rPr lang="en-US" sz="2200" dirty="0" smtClean="0"/>
              <a:t>Predictions</a:t>
            </a:r>
            <a:endParaRPr lang="en-US" sz="2200" dirty="0"/>
          </a:p>
        </p:txBody>
      </p:sp>
      <p:sp>
        <p:nvSpPr>
          <p:cNvPr id="4" name="Content Placeholder 3"/>
          <p:cNvSpPr>
            <a:spLocks noGrp="1"/>
          </p:cNvSpPr>
          <p:nvPr>
            <p:ph sz="quarter" idx="2"/>
          </p:nvPr>
        </p:nvSpPr>
        <p:spPr>
          <a:xfrm>
            <a:off x="4724400" y="1524000"/>
            <a:ext cx="3977640" cy="4343400"/>
          </a:xfrm>
        </p:spPr>
        <p:txBody>
          <a:bodyPr>
            <a:normAutofit fontScale="92500" lnSpcReduction="20000"/>
          </a:bodyPr>
          <a:lstStyle/>
          <a:p>
            <a:r>
              <a:rPr lang="en-US" sz="2800" dirty="0" smtClean="0">
                <a:solidFill>
                  <a:srgbClr val="FF0000"/>
                </a:solidFill>
              </a:rPr>
              <a:t>Text Features, Characteristics</a:t>
            </a:r>
          </a:p>
          <a:p>
            <a:pPr lvl="1">
              <a:buClr>
                <a:schemeClr val="accent2">
                  <a:lumMod val="60000"/>
                  <a:lumOff val="40000"/>
                </a:schemeClr>
              </a:buClr>
            </a:pPr>
            <a:r>
              <a:rPr lang="en-US" sz="2200" dirty="0" smtClean="0"/>
              <a:t>Narrative text</a:t>
            </a:r>
          </a:p>
          <a:p>
            <a:pPr lvl="1">
              <a:buClr>
                <a:schemeClr val="accent2">
                  <a:lumMod val="60000"/>
                  <a:lumOff val="40000"/>
                </a:schemeClr>
              </a:buClr>
            </a:pPr>
            <a:r>
              <a:rPr lang="en-US" sz="2200" dirty="0" smtClean="0"/>
              <a:t>Informational text</a:t>
            </a:r>
          </a:p>
          <a:p>
            <a:r>
              <a:rPr lang="en-US" sz="2800" dirty="0" smtClean="0">
                <a:solidFill>
                  <a:srgbClr val="FF0000"/>
                </a:solidFill>
              </a:rPr>
              <a:t>Bias, Purpose, Text Elements</a:t>
            </a:r>
          </a:p>
          <a:p>
            <a:pPr lvl="1">
              <a:buClr>
                <a:schemeClr val="accent2">
                  <a:lumMod val="60000"/>
                  <a:lumOff val="40000"/>
                </a:schemeClr>
              </a:buClr>
            </a:pPr>
            <a:r>
              <a:rPr lang="en-US" sz="2200" dirty="0" smtClean="0"/>
              <a:t>Author bias, purpose, perspective</a:t>
            </a:r>
          </a:p>
          <a:p>
            <a:pPr lvl="1">
              <a:buClr>
                <a:schemeClr val="accent2">
                  <a:lumMod val="60000"/>
                  <a:lumOff val="40000"/>
                </a:schemeClr>
              </a:buClr>
            </a:pPr>
            <a:r>
              <a:rPr lang="en-US" sz="2200" dirty="0" smtClean="0"/>
              <a:t>Text elements, patterns</a:t>
            </a:r>
          </a:p>
          <a:p>
            <a:pPr lvl="1">
              <a:buClr>
                <a:schemeClr val="accent2">
                  <a:lumMod val="60000"/>
                  <a:lumOff val="40000"/>
                </a:schemeClr>
              </a:buClr>
            </a:pPr>
            <a:r>
              <a:rPr lang="en-US" sz="2200" dirty="0" smtClean="0"/>
              <a:t>Analyze use of stylistic and literary devices</a:t>
            </a:r>
            <a:endParaRPr lang="en-US"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533400" y="381000"/>
            <a:ext cx="8153400" cy="609600"/>
          </a:xfrm>
        </p:spPr>
        <p:txBody>
          <a:bodyPr>
            <a:normAutofit fontScale="90000"/>
          </a:bodyPr>
          <a:lstStyle/>
          <a:p>
            <a:pPr algn="ctr">
              <a:defRPr/>
            </a:pPr>
            <a:r>
              <a:rPr lang="en-US" sz="2800" dirty="0" smtClean="0"/>
              <a:t/>
            </a:r>
            <a:br>
              <a:rPr lang="en-US" sz="2800" dirty="0" smtClean="0"/>
            </a:br>
            <a:r>
              <a:rPr lang="en-US" sz="2000" dirty="0" smtClean="0">
                <a:solidFill>
                  <a:srgbClr val="FF0000"/>
                </a:solidFill>
              </a:rPr>
              <a:t> </a:t>
            </a:r>
            <a:r>
              <a:rPr lang="en-US" sz="4400" dirty="0" smtClean="0">
                <a:solidFill>
                  <a:srgbClr val="FF0000"/>
                </a:solidFill>
              </a:rPr>
              <a:t>Building the Instructional Ladders </a:t>
            </a:r>
            <a:endParaRPr lang="en-US" sz="4400" dirty="0" smtClean="0"/>
          </a:p>
        </p:txBody>
      </p:sp>
      <p:sp>
        <p:nvSpPr>
          <p:cNvPr id="34818" name="Text Box 2"/>
          <p:cNvSpPr txBox="1">
            <a:spLocks noChangeArrowheads="1"/>
          </p:cNvSpPr>
          <p:nvPr/>
        </p:nvSpPr>
        <p:spPr bwMode="auto">
          <a:xfrm>
            <a:off x="533400" y="914400"/>
            <a:ext cx="8153400" cy="409575"/>
          </a:xfrm>
          <a:prstGeom prst="rect">
            <a:avLst/>
          </a:prstGeom>
          <a:noFill/>
          <a:ln w="0" algn="in">
            <a:noFill/>
            <a:miter lim="800000"/>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Tw Cen MT Sm Bd" pitchFamily="34" charset="0"/>
              </a:rPr>
              <a:t>Reading Data Ladder – State of Nebraska</a:t>
            </a:r>
            <a:endParaRPr kumimoji="0" lang="en-US" sz="24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762000" y="1371600"/>
            <a:ext cx="7620000" cy="646331"/>
          </a:xfrm>
          <a:prstGeom prst="rect">
            <a:avLst/>
          </a:prstGeom>
          <a:noFill/>
        </p:spPr>
        <p:txBody>
          <a:bodyPr wrap="square" rtlCol="0">
            <a:spAutoFit/>
          </a:bodyPr>
          <a:lstStyle/>
          <a:p>
            <a:r>
              <a:rPr lang="en-US" dirty="0" smtClean="0">
                <a:solidFill>
                  <a:srgbClr val="FF0000"/>
                </a:solidFill>
              </a:rPr>
              <a:t>MAP Goal strand</a:t>
            </a:r>
            <a:r>
              <a:rPr lang="en-US" dirty="0" smtClean="0"/>
              <a:t>: </a:t>
            </a:r>
            <a:r>
              <a:rPr lang="en-US" i="1" dirty="0" smtClean="0"/>
              <a:t>Vocabulary</a:t>
            </a:r>
            <a:r>
              <a:rPr lang="en-US" dirty="0" smtClean="0"/>
              <a:t>	</a:t>
            </a:r>
            <a:r>
              <a:rPr lang="en-US" dirty="0" err="1" smtClean="0">
                <a:solidFill>
                  <a:srgbClr val="FF0000"/>
                </a:solidFill>
              </a:rPr>
              <a:t>SubSkill</a:t>
            </a:r>
            <a:r>
              <a:rPr lang="en-US" dirty="0" smtClean="0"/>
              <a:t>:  </a:t>
            </a:r>
            <a:r>
              <a:rPr lang="en-US" i="1" dirty="0" smtClean="0"/>
              <a:t>Prefixes, Suffixes, Roots</a:t>
            </a:r>
            <a:endParaRPr lang="en-US" dirty="0" smtClean="0"/>
          </a:p>
          <a:p>
            <a:r>
              <a:rPr lang="en-US" dirty="0" smtClean="0">
                <a:solidFill>
                  <a:srgbClr val="FF0000"/>
                </a:solidFill>
              </a:rPr>
              <a:t>Benchmark Skill</a:t>
            </a:r>
            <a:r>
              <a:rPr lang="en-US" dirty="0" smtClean="0"/>
              <a:t>:	</a:t>
            </a:r>
            <a:r>
              <a:rPr lang="en-US" i="1" dirty="0" smtClean="0"/>
              <a:t>Prefixes</a:t>
            </a:r>
            <a:r>
              <a:rPr lang="en-US" dirty="0" smtClean="0"/>
              <a:t>		</a:t>
            </a:r>
            <a:r>
              <a:rPr lang="en-US" dirty="0" err="1" smtClean="0">
                <a:solidFill>
                  <a:srgbClr val="FF0000"/>
                </a:solidFill>
              </a:rPr>
              <a:t>NeSA</a:t>
            </a:r>
            <a:r>
              <a:rPr lang="en-US" dirty="0" smtClean="0">
                <a:solidFill>
                  <a:srgbClr val="FF0000"/>
                </a:solidFill>
              </a:rPr>
              <a:t> Alignment</a:t>
            </a:r>
            <a:r>
              <a:rPr lang="en-US" dirty="0" smtClean="0"/>
              <a:t>:</a:t>
            </a:r>
            <a:endParaRPr lang="en-US" dirty="0"/>
          </a:p>
        </p:txBody>
      </p:sp>
      <p:pic>
        <p:nvPicPr>
          <p:cNvPr id="34820" name="Picture 4" descr="Ladder grayscale"/>
          <p:cNvPicPr>
            <a:picLocks noChangeAspect="1" noChangeArrowheads="1"/>
          </p:cNvPicPr>
          <p:nvPr/>
        </p:nvPicPr>
        <p:blipFill>
          <a:blip r:embed="rId4" cstate="print"/>
          <a:srcRect/>
          <a:stretch>
            <a:fillRect/>
          </a:stretch>
        </p:blipFill>
        <p:spPr bwMode="auto">
          <a:xfrm>
            <a:off x="609600" y="2057400"/>
            <a:ext cx="902943" cy="4491960"/>
          </a:xfrm>
          <a:prstGeom prst="rect">
            <a:avLst/>
          </a:prstGeom>
          <a:noFill/>
          <a:ln w="9525">
            <a:noFill/>
            <a:miter lim="800000"/>
            <a:headEnd/>
            <a:tailEnd/>
          </a:ln>
        </p:spPr>
      </p:pic>
      <p:grpSp>
        <p:nvGrpSpPr>
          <p:cNvPr id="34821" name="Group 5"/>
          <p:cNvGrpSpPr>
            <a:grpSpLocks/>
          </p:cNvGrpSpPr>
          <p:nvPr/>
        </p:nvGrpSpPr>
        <p:grpSpPr bwMode="auto">
          <a:xfrm>
            <a:off x="1752600" y="2133600"/>
            <a:ext cx="5486400" cy="1600200"/>
            <a:chOff x="3780" y="3420"/>
            <a:chExt cx="7380" cy="2340"/>
          </a:xfrm>
        </p:grpSpPr>
        <p:sp>
          <p:nvSpPr>
            <p:cNvPr id="34822" name="Text Box 6"/>
            <p:cNvSpPr txBox="1">
              <a:spLocks noChangeArrowheads="1"/>
            </p:cNvSpPr>
            <p:nvPr/>
          </p:nvSpPr>
          <p:spPr bwMode="auto">
            <a:xfrm>
              <a:off x="3780" y="3420"/>
              <a:ext cx="2100"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RIT Range: </a:t>
              </a:r>
              <a:r>
                <a:rPr kumimoji="0" lang="en-US" sz="1100" b="0" i="0" u="none" strike="noStrike" cap="none" normalizeH="0" baseline="0" smtClean="0">
                  <a:ln>
                    <a:noFill/>
                  </a:ln>
                  <a:solidFill>
                    <a:schemeClr val="tx1"/>
                  </a:solidFill>
                  <a:effectLst/>
                  <a:latin typeface="Calibri" pitchFamily="34" charset="0"/>
                </a:rPr>
                <a:t>________</a:t>
              </a:r>
              <a:endParaRPr kumimoji="0" lang="en-US" sz="1800" b="0" i="0" u="none" strike="noStrike" cap="none" normalizeH="0" baseline="0" smtClean="0">
                <a:ln>
                  <a:noFill/>
                </a:ln>
                <a:solidFill>
                  <a:schemeClr val="tx1"/>
                </a:solidFill>
                <a:effectLst/>
                <a:latin typeface="Arial" pitchFamily="34" charset="0"/>
              </a:endParaRPr>
            </a:p>
          </p:txBody>
        </p:sp>
        <p:sp>
          <p:nvSpPr>
            <p:cNvPr id="34823" name="Text Box 7"/>
            <p:cNvSpPr txBox="1">
              <a:spLocks noChangeArrowheads="1"/>
            </p:cNvSpPr>
            <p:nvPr/>
          </p:nvSpPr>
          <p:spPr bwMode="auto">
            <a:xfrm>
              <a:off x="6120" y="3420"/>
              <a:ext cx="5040" cy="23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w Cen MT Sm Bd" pitchFamily="34" charset="0"/>
                </a:rPr>
                <a:t>DesCartes Skills: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4824" name="Text Box 8"/>
            <p:cNvSpPr txBox="1">
              <a:spLocks noChangeArrowheads="1"/>
            </p:cNvSpPr>
            <p:nvPr/>
          </p:nvSpPr>
          <p:spPr bwMode="auto">
            <a:xfrm>
              <a:off x="3780" y="4140"/>
              <a:ext cx="2123"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Lexile Range</a:t>
              </a:r>
              <a:r>
                <a:rPr kumimoji="0" lang="en-US" sz="1100" b="0" i="0" u="none" strike="noStrike" cap="none" normalizeH="0" baseline="0" smtClean="0">
                  <a:ln>
                    <a:noFill/>
                  </a:ln>
                  <a:solidFill>
                    <a:schemeClr val="tx1"/>
                  </a:solidFill>
                  <a:effectLst/>
                  <a:latin typeface="Calibri" pitchFamily="34" charset="0"/>
                </a:rPr>
                <a:t>_______</a:t>
              </a:r>
              <a:endParaRPr kumimoji="0" lang="en-US" sz="1800" b="0" i="0" u="none" strike="noStrike" cap="none" normalizeH="0" baseline="0" smtClean="0">
                <a:ln>
                  <a:noFill/>
                </a:ln>
                <a:solidFill>
                  <a:schemeClr val="tx1"/>
                </a:solidFill>
                <a:effectLst/>
                <a:latin typeface="Arial" pitchFamily="34" charset="0"/>
              </a:endParaRPr>
            </a:p>
          </p:txBody>
        </p:sp>
        <p:sp>
          <p:nvSpPr>
            <p:cNvPr id="34825" name="Text Box 9"/>
            <p:cNvSpPr txBox="1">
              <a:spLocks noChangeArrowheads="1"/>
            </p:cNvSpPr>
            <p:nvPr/>
          </p:nvSpPr>
          <p:spPr bwMode="auto">
            <a:xfrm>
              <a:off x="3780" y="4860"/>
              <a:ext cx="2160" cy="90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Students:</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34826" name="Group 10"/>
          <p:cNvGrpSpPr>
            <a:grpSpLocks/>
          </p:cNvGrpSpPr>
          <p:nvPr/>
        </p:nvGrpSpPr>
        <p:grpSpPr bwMode="auto">
          <a:xfrm>
            <a:off x="1752601" y="3810000"/>
            <a:ext cx="5486400" cy="1524000"/>
            <a:chOff x="3780" y="3420"/>
            <a:chExt cx="7380" cy="2340"/>
          </a:xfrm>
        </p:grpSpPr>
        <p:sp>
          <p:nvSpPr>
            <p:cNvPr id="34827" name="Text Box 11"/>
            <p:cNvSpPr txBox="1">
              <a:spLocks noChangeArrowheads="1"/>
            </p:cNvSpPr>
            <p:nvPr/>
          </p:nvSpPr>
          <p:spPr bwMode="auto">
            <a:xfrm>
              <a:off x="3780" y="3420"/>
              <a:ext cx="2100"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RIT Range: </a:t>
              </a:r>
              <a:r>
                <a:rPr kumimoji="0" lang="en-US" sz="1100" b="0" i="0" u="none" strike="noStrike" cap="none" normalizeH="0" baseline="0" smtClean="0">
                  <a:ln>
                    <a:noFill/>
                  </a:ln>
                  <a:solidFill>
                    <a:schemeClr val="tx1"/>
                  </a:solidFill>
                  <a:effectLst/>
                  <a:latin typeface="Calibri" pitchFamily="34" charset="0"/>
                </a:rPr>
                <a:t>________</a:t>
              </a:r>
              <a:endParaRPr kumimoji="0" lang="en-US" sz="1800" b="0" i="0" u="none" strike="noStrike" cap="none" normalizeH="0" baseline="0" smtClean="0">
                <a:ln>
                  <a:noFill/>
                </a:ln>
                <a:solidFill>
                  <a:schemeClr val="tx1"/>
                </a:solidFill>
                <a:effectLst/>
                <a:latin typeface="Arial" pitchFamily="34" charset="0"/>
              </a:endParaRPr>
            </a:p>
          </p:txBody>
        </p:sp>
        <p:sp>
          <p:nvSpPr>
            <p:cNvPr id="34828" name="Text Box 12"/>
            <p:cNvSpPr txBox="1">
              <a:spLocks noChangeArrowheads="1"/>
            </p:cNvSpPr>
            <p:nvPr/>
          </p:nvSpPr>
          <p:spPr bwMode="auto">
            <a:xfrm>
              <a:off x="6120" y="3420"/>
              <a:ext cx="5040" cy="23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w Cen MT Sm Bd" pitchFamily="34" charset="0"/>
                </a:rPr>
                <a:t>DesCartes Skills: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4829" name="Text Box 13"/>
            <p:cNvSpPr txBox="1">
              <a:spLocks noChangeArrowheads="1"/>
            </p:cNvSpPr>
            <p:nvPr/>
          </p:nvSpPr>
          <p:spPr bwMode="auto">
            <a:xfrm>
              <a:off x="3780" y="4140"/>
              <a:ext cx="2123"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Lexile Range</a:t>
              </a:r>
              <a:r>
                <a:rPr kumimoji="0" lang="en-US" sz="1100" b="0" i="0" u="none" strike="noStrike" cap="none" normalizeH="0" baseline="0" smtClean="0">
                  <a:ln>
                    <a:noFill/>
                  </a:ln>
                  <a:solidFill>
                    <a:schemeClr val="tx1"/>
                  </a:solidFill>
                  <a:effectLst/>
                  <a:latin typeface="Calibri" pitchFamily="34" charset="0"/>
                </a:rPr>
                <a:t>_______</a:t>
              </a:r>
              <a:endParaRPr kumimoji="0" lang="en-US" sz="1800" b="0" i="0" u="none" strike="noStrike" cap="none" normalizeH="0" baseline="0" smtClean="0">
                <a:ln>
                  <a:noFill/>
                </a:ln>
                <a:solidFill>
                  <a:schemeClr val="tx1"/>
                </a:solidFill>
                <a:effectLst/>
                <a:latin typeface="Arial" pitchFamily="34" charset="0"/>
              </a:endParaRPr>
            </a:p>
          </p:txBody>
        </p:sp>
        <p:sp>
          <p:nvSpPr>
            <p:cNvPr id="4" name="Text Box 14"/>
            <p:cNvSpPr txBox="1">
              <a:spLocks noChangeArrowheads="1"/>
            </p:cNvSpPr>
            <p:nvPr/>
          </p:nvSpPr>
          <p:spPr bwMode="auto">
            <a:xfrm>
              <a:off x="3780" y="4860"/>
              <a:ext cx="2160" cy="90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Students:</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25" name="Group 5"/>
          <p:cNvGrpSpPr>
            <a:grpSpLocks/>
          </p:cNvGrpSpPr>
          <p:nvPr/>
        </p:nvGrpSpPr>
        <p:grpSpPr bwMode="auto">
          <a:xfrm>
            <a:off x="1752601" y="5486400"/>
            <a:ext cx="5486399" cy="1143000"/>
            <a:chOff x="3780" y="3420"/>
            <a:chExt cx="7380" cy="2340"/>
          </a:xfrm>
        </p:grpSpPr>
        <p:sp>
          <p:nvSpPr>
            <p:cNvPr id="26" name="Text Box 6"/>
            <p:cNvSpPr txBox="1">
              <a:spLocks noChangeArrowheads="1"/>
            </p:cNvSpPr>
            <p:nvPr/>
          </p:nvSpPr>
          <p:spPr bwMode="auto">
            <a:xfrm>
              <a:off x="3780" y="3420"/>
              <a:ext cx="2100"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RIT Range: </a:t>
              </a:r>
              <a:r>
                <a:rPr kumimoji="0" lang="en-US" sz="1100" b="0" i="0" u="none" strike="noStrike" cap="none" normalizeH="0" baseline="0" smtClean="0">
                  <a:ln>
                    <a:noFill/>
                  </a:ln>
                  <a:solidFill>
                    <a:schemeClr val="tx1"/>
                  </a:solidFill>
                  <a:effectLst/>
                  <a:latin typeface="Calibri" pitchFamily="34" charset="0"/>
                </a:rPr>
                <a:t>________</a:t>
              </a:r>
              <a:endParaRPr kumimoji="0" lang="en-US" sz="1800" b="0" i="0" u="none" strike="noStrike" cap="none" normalizeH="0" baseline="0" smtClean="0">
                <a:ln>
                  <a:noFill/>
                </a:ln>
                <a:solidFill>
                  <a:schemeClr val="tx1"/>
                </a:solidFill>
                <a:effectLst/>
                <a:latin typeface="Arial" pitchFamily="34" charset="0"/>
              </a:endParaRPr>
            </a:p>
          </p:txBody>
        </p:sp>
        <p:sp>
          <p:nvSpPr>
            <p:cNvPr id="27" name="Text Box 7"/>
            <p:cNvSpPr txBox="1">
              <a:spLocks noChangeArrowheads="1"/>
            </p:cNvSpPr>
            <p:nvPr/>
          </p:nvSpPr>
          <p:spPr bwMode="auto">
            <a:xfrm>
              <a:off x="6120" y="3420"/>
              <a:ext cx="5040" cy="23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Tw Cen MT Sm Bd" pitchFamily="34" charset="0"/>
                </a:rPr>
                <a:t>DesCartes Skills: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 name="Text Box 8"/>
            <p:cNvSpPr txBox="1">
              <a:spLocks noChangeArrowheads="1"/>
            </p:cNvSpPr>
            <p:nvPr/>
          </p:nvSpPr>
          <p:spPr bwMode="auto">
            <a:xfrm>
              <a:off x="3780" y="4140"/>
              <a:ext cx="2123" cy="54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Lexile Range</a:t>
              </a:r>
              <a:r>
                <a:rPr kumimoji="0" lang="en-US" sz="1100" b="0" i="0" u="none" strike="noStrike" cap="none" normalizeH="0" baseline="0" smtClean="0">
                  <a:ln>
                    <a:noFill/>
                  </a:ln>
                  <a:solidFill>
                    <a:schemeClr val="tx1"/>
                  </a:solidFill>
                  <a:effectLst/>
                  <a:latin typeface="Calibri" pitchFamily="34" charset="0"/>
                </a:rPr>
                <a:t>_______</a:t>
              </a:r>
              <a:endParaRPr kumimoji="0" lang="en-US" sz="1800" b="0" i="0" u="none" strike="noStrike" cap="none" normalizeH="0" baseline="0" smtClean="0">
                <a:ln>
                  <a:noFill/>
                </a:ln>
                <a:solidFill>
                  <a:schemeClr val="tx1"/>
                </a:solidFill>
                <a:effectLst/>
                <a:latin typeface="Arial" pitchFamily="34" charset="0"/>
              </a:endParaRPr>
            </a:p>
          </p:txBody>
        </p:sp>
        <p:sp>
          <p:nvSpPr>
            <p:cNvPr id="29" name="Text Box 9"/>
            <p:cNvSpPr txBox="1">
              <a:spLocks noChangeArrowheads="1"/>
            </p:cNvSpPr>
            <p:nvPr/>
          </p:nvSpPr>
          <p:spPr bwMode="auto">
            <a:xfrm>
              <a:off x="3780" y="4860"/>
              <a:ext cx="2160" cy="900"/>
            </a:xfrm>
            <a:prstGeom prst="rect">
              <a:avLst/>
            </a:prstGeom>
            <a:noFill/>
            <a:ln w="19050" algn="in">
              <a:solidFill>
                <a:srgbClr val="000000"/>
              </a:solidFill>
              <a:miter lim="800000"/>
              <a:headEnd/>
              <a:tailEnd/>
            </a:ln>
            <a:effectLst/>
          </p:spPr>
          <p:txBody>
            <a:bodyPr vert="horz" wrap="square" lIns="45720" tIns="4572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Tw Cen MT Sm Bd" pitchFamily="34" charset="0"/>
                </a:rPr>
                <a:t>Students:</a:t>
              </a:r>
              <a:endParaRPr kumimoji="0" lang="en-US" sz="1800" b="0" i="0" u="none" strike="noStrike" cap="none" normalizeH="0" baseline="0" smtClean="0">
                <a:ln>
                  <a:noFill/>
                </a:ln>
                <a:solidFill>
                  <a:schemeClr val="tx1"/>
                </a:solidFill>
                <a:effectLst/>
                <a:latin typeface="Arial" pitchFamily="34" charset="0"/>
              </a:endParaRPr>
            </a:p>
          </p:txBody>
        </p:sp>
      </p:grpSp>
    </p:spTree>
    <p:custDataLst>
      <p:tags r:id="rId1"/>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638"/>
            <a:ext cx="8153400" cy="1020762"/>
          </a:xfrm>
        </p:spPr>
        <p:txBody>
          <a:bodyPr>
            <a:noAutofit/>
          </a:bodyPr>
          <a:lstStyle/>
          <a:p>
            <a:r>
              <a:rPr lang="en-US" sz="3800" dirty="0" smtClean="0"/>
              <a:t>How to Get Involved With the Project</a:t>
            </a:r>
            <a:endParaRPr lang="en-US" sz="3800" dirty="0"/>
          </a:p>
        </p:txBody>
      </p:sp>
      <p:sp>
        <p:nvSpPr>
          <p:cNvPr id="4" name="Content Placeholder 3"/>
          <p:cNvSpPr>
            <a:spLocks noGrp="1"/>
          </p:cNvSpPr>
          <p:nvPr>
            <p:ph sz="quarter" idx="1"/>
          </p:nvPr>
        </p:nvSpPr>
        <p:spPr>
          <a:xfrm>
            <a:off x="533400" y="1600200"/>
            <a:ext cx="8153400" cy="4648200"/>
          </a:xfrm>
        </p:spPr>
        <p:txBody>
          <a:bodyPr>
            <a:normAutofit/>
          </a:bodyPr>
          <a:lstStyle/>
          <a:p>
            <a:r>
              <a:rPr lang="en-US" dirty="0" smtClean="0"/>
              <a:t>NWEA will assist and support</a:t>
            </a:r>
          </a:p>
          <a:p>
            <a:r>
              <a:rPr lang="en-US" dirty="0" smtClean="0"/>
              <a:t>Nebraska educator project</a:t>
            </a:r>
          </a:p>
          <a:p>
            <a:r>
              <a:rPr lang="en-US" dirty="0" smtClean="0"/>
              <a:t>Dick Meyer (Kearney) will help to coordinate the project</a:t>
            </a:r>
          </a:p>
          <a:p>
            <a:r>
              <a:rPr lang="en-US" dirty="0" smtClean="0"/>
              <a:t>Nominate/volunteer content specialists by March 1  (send names to Dick)</a:t>
            </a:r>
          </a:p>
          <a:p>
            <a:r>
              <a:rPr lang="en-US" dirty="0" smtClean="0"/>
              <a:t>ESU Content Specialists will chair working groups</a:t>
            </a:r>
          </a:p>
          <a:p>
            <a:r>
              <a:rPr lang="en-US" dirty="0" smtClean="0"/>
              <a:t>Building Data Ladders should be complete by Aug. 1</a:t>
            </a:r>
          </a:p>
          <a:p>
            <a:r>
              <a:rPr lang="en-US" dirty="0" smtClean="0"/>
              <a:t>Posted to ESU Websites by beginning of school in the fall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1219200"/>
          </a:xfrm>
        </p:spPr>
        <p:txBody>
          <a:bodyPr>
            <a:normAutofit fontScale="90000"/>
          </a:bodyPr>
          <a:lstStyle/>
          <a:p>
            <a:pPr algn="ctr"/>
            <a:r>
              <a:rPr lang="en-US" dirty="0" smtClean="0"/>
              <a:t>Introducing </a:t>
            </a:r>
            <a:r>
              <a:rPr lang="en-US" b="1" dirty="0" smtClean="0"/>
              <a:t>NWEA SKILLS POINTER </a:t>
            </a:r>
            <a:r>
              <a:rPr lang="en-US" dirty="0" smtClean="0"/>
              <a:t/>
            </a:r>
            <a:br>
              <a:rPr lang="en-US" dirty="0" smtClean="0"/>
            </a:br>
            <a:r>
              <a:rPr lang="en-US" dirty="0" smtClean="0"/>
              <a:t>Formative Assessment Tool</a:t>
            </a:r>
            <a:endParaRPr lang="en-US" dirty="0"/>
          </a:p>
        </p:txBody>
      </p:sp>
      <p:pic>
        <p:nvPicPr>
          <p:cNvPr id="35842" name="Picture 2" descr="Vertical Assessment Model"/>
          <p:cNvPicPr>
            <a:picLocks noChangeAspect="1" noChangeArrowheads="1"/>
          </p:cNvPicPr>
          <p:nvPr/>
        </p:nvPicPr>
        <p:blipFill>
          <a:blip r:embed="rId3" cstate="print"/>
          <a:srcRect/>
          <a:stretch>
            <a:fillRect/>
          </a:stretch>
        </p:blipFill>
        <p:spPr bwMode="auto">
          <a:xfrm>
            <a:off x="4572000" y="1905000"/>
            <a:ext cx="3924300" cy="4475081"/>
          </a:xfrm>
          <a:prstGeom prst="rect">
            <a:avLst/>
          </a:prstGeom>
          <a:noFill/>
        </p:spPr>
      </p:pic>
      <p:sp>
        <p:nvSpPr>
          <p:cNvPr id="4" name="TextBox 3"/>
          <p:cNvSpPr txBox="1"/>
          <p:nvPr/>
        </p:nvSpPr>
        <p:spPr>
          <a:xfrm>
            <a:off x="457200" y="1981200"/>
            <a:ext cx="3886200" cy="4616648"/>
          </a:xfrm>
          <a:prstGeom prst="rect">
            <a:avLst/>
          </a:prstGeom>
          <a:noFill/>
        </p:spPr>
        <p:txBody>
          <a:bodyPr wrap="square" rtlCol="0">
            <a:spAutoFit/>
          </a:bodyPr>
          <a:lstStyle/>
          <a:p>
            <a:r>
              <a:rPr lang="en-US" sz="2400" dirty="0" smtClean="0"/>
              <a:t>Meet </a:t>
            </a:r>
            <a:r>
              <a:rPr lang="en-US" sz="2400" b="1" dirty="0" smtClean="0"/>
              <a:t>Brad Baird</a:t>
            </a:r>
          </a:p>
          <a:p>
            <a:endParaRPr lang="en-US" dirty="0" smtClean="0"/>
          </a:p>
          <a:p>
            <a:r>
              <a:rPr lang="en-US" dirty="0" smtClean="0"/>
              <a:t>Skills Pointer helps educators pinpoint student skill gaps. It works on the web to support </a:t>
            </a:r>
            <a:r>
              <a:rPr lang="en-US" u="sng" dirty="0" smtClean="0"/>
              <a:t>individualized learning</a:t>
            </a:r>
            <a:r>
              <a:rPr lang="en-US" dirty="0" smtClean="0"/>
              <a:t> and uses </a:t>
            </a:r>
            <a:r>
              <a:rPr lang="en-US" u="sng" dirty="0" smtClean="0"/>
              <a:t>vertical mapping </a:t>
            </a:r>
            <a:r>
              <a:rPr lang="en-US" dirty="0" smtClean="0"/>
              <a:t>to uncover the </a:t>
            </a:r>
            <a:r>
              <a:rPr lang="en-US" u="sng" dirty="0" smtClean="0"/>
              <a:t>prerequisite skills </a:t>
            </a:r>
            <a:r>
              <a:rPr lang="en-US" dirty="0" smtClean="0"/>
              <a:t>students may be missing. Learning Plans on Demand®, a tool within Skills Pointer, uses this information to generate an </a:t>
            </a:r>
            <a:r>
              <a:rPr lang="en-US" u="sng" dirty="0" smtClean="0"/>
              <a:t>individualized learning plan,</a:t>
            </a:r>
            <a:r>
              <a:rPr lang="en-US" dirty="0" smtClean="0"/>
              <a:t> saving teachers time and giving every student resources for learning more.</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pPr lvl="1" algn="ctr" rtl="0">
              <a:spcBef>
                <a:spcPct val="0"/>
              </a:spcBef>
            </a:pPr>
            <a:r>
              <a:rPr lang="en-US" sz="4000" dirty="0">
                <a:solidFill>
                  <a:schemeClr val="tx2"/>
                </a:solidFill>
              </a:rPr>
              <a:t>RIT &amp; RTI – Universal Screening</a:t>
            </a:r>
            <a:r>
              <a:rPr lang="en-US" sz="1400" dirty="0"/>
              <a:t/>
            </a:r>
            <a:br>
              <a:rPr lang="en-US" sz="1400" dirty="0"/>
            </a:br>
            <a:endParaRPr lang="en-US" dirty="0"/>
          </a:p>
        </p:txBody>
      </p:sp>
      <p:sp>
        <p:nvSpPr>
          <p:cNvPr id="3" name="Content Placeholder 2"/>
          <p:cNvSpPr>
            <a:spLocks noGrp="1"/>
          </p:cNvSpPr>
          <p:nvPr>
            <p:ph sz="quarter" idx="1"/>
          </p:nvPr>
        </p:nvSpPr>
        <p:spPr>
          <a:xfrm>
            <a:off x="533400" y="1447800"/>
            <a:ext cx="8077200" cy="4572000"/>
          </a:xfrm>
        </p:spPr>
        <p:txBody>
          <a:bodyPr/>
          <a:lstStyle/>
          <a:p>
            <a:r>
              <a:rPr lang="en-US" dirty="0" smtClean="0"/>
              <a:t>MAP and MPG can serve as Universal Screener for RTI programming.</a:t>
            </a:r>
          </a:p>
          <a:p>
            <a:r>
              <a:rPr lang="en-US" dirty="0" smtClean="0"/>
              <a:t>Have received external validation from NCRTI</a:t>
            </a:r>
          </a:p>
          <a:p>
            <a:r>
              <a:rPr lang="en-US" dirty="0" smtClean="0"/>
              <a:t>We have the highest ratings for classification accuracy</a:t>
            </a:r>
          </a:p>
          <a:p>
            <a:r>
              <a:rPr lang="en-US" dirty="0" smtClean="0"/>
              <a:t>Eventually, Skills Pointer will be validated as RTI tier-two assessment</a:t>
            </a:r>
          </a:p>
        </p:txBody>
      </p:sp>
      <p:pic>
        <p:nvPicPr>
          <p:cNvPr id="2050" name="Picture 2"/>
          <p:cNvPicPr>
            <a:picLocks noChangeAspect="1" noChangeArrowheads="1"/>
          </p:cNvPicPr>
          <p:nvPr/>
        </p:nvPicPr>
        <p:blipFill>
          <a:blip r:embed="rId2" cstate="print"/>
          <a:srcRect/>
          <a:stretch>
            <a:fillRect/>
          </a:stretch>
        </p:blipFill>
        <p:spPr bwMode="auto">
          <a:xfrm>
            <a:off x="1295400" y="4953000"/>
            <a:ext cx="6586654" cy="121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477962"/>
          </a:xfrm>
        </p:spPr>
        <p:txBody>
          <a:bodyPr>
            <a:noAutofit/>
          </a:bodyPr>
          <a:lstStyle/>
          <a:p>
            <a:pPr algn="ctr"/>
            <a:r>
              <a:rPr lang="en-US" dirty="0" smtClean="0"/>
              <a:t>MAP as Universal Screener: Accuracy</a:t>
            </a:r>
            <a:endParaRPr lang="en-US" dirty="0"/>
          </a:p>
        </p:txBody>
      </p:sp>
      <p:sp>
        <p:nvSpPr>
          <p:cNvPr id="3" name="Content Placeholder 2"/>
          <p:cNvSpPr>
            <a:spLocks noGrp="1"/>
          </p:cNvSpPr>
          <p:nvPr>
            <p:ph sz="quarter" idx="1"/>
          </p:nvPr>
        </p:nvSpPr>
        <p:spPr>
          <a:xfrm>
            <a:off x="533400" y="2057400"/>
            <a:ext cx="8153400" cy="4114800"/>
          </a:xfrm>
        </p:spPr>
        <p:txBody>
          <a:bodyPr>
            <a:normAutofit/>
          </a:bodyPr>
          <a:lstStyle/>
          <a:p>
            <a:pPr>
              <a:defRPr/>
            </a:pPr>
            <a:r>
              <a:rPr lang="en-US" dirty="0" smtClean="0"/>
              <a:t>Screeners should not over-identify or under-identify which kids are at risk</a:t>
            </a:r>
          </a:p>
          <a:p>
            <a:pPr>
              <a:defRPr/>
            </a:pPr>
            <a:r>
              <a:rPr lang="en-US" dirty="0" smtClean="0"/>
              <a:t>This is “</a:t>
            </a:r>
            <a:r>
              <a:rPr lang="en-US" b="1" dirty="0" smtClean="0"/>
              <a:t>classification accuracy</a:t>
            </a:r>
            <a:r>
              <a:rPr lang="en-US" dirty="0" smtClean="0"/>
              <a:t>”</a:t>
            </a:r>
          </a:p>
          <a:p>
            <a:pPr>
              <a:defRPr/>
            </a:pPr>
            <a:r>
              <a:rPr lang="en-US" dirty="0" smtClean="0"/>
              <a:t>If Area Under the Curve (AUC) ≥ .85, measure has excellent classification accuracy</a:t>
            </a:r>
          </a:p>
          <a:p>
            <a:pPr>
              <a:defRPr/>
            </a:pPr>
            <a:r>
              <a:rPr lang="en-US" dirty="0" smtClean="0"/>
              <a:t>MAP’s classification accuracy looks great in first analysis</a:t>
            </a:r>
          </a:p>
          <a:p>
            <a:pPr lvl="1">
              <a:defRPr/>
            </a:pPr>
            <a:r>
              <a:rPr lang="en-US" sz="2000" b="1" i="1" dirty="0" smtClean="0"/>
              <a:t>AUC is consistently above .90</a:t>
            </a:r>
          </a:p>
          <a:p>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FROM THE FIELD</a:t>
            </a:r>
            <a:endParaRPr lang="en-US" dirty="0"/>
          </a:p>
        </p:txBody>
      </p:sp>
      <p:sp>
        <p:nvSpPr>
          <p:cNvPr id="3" name="Content Placeholder 2"/>
          <p:cNvSpPr>
            <a:spLocks noGrp="1"/>
          </p:cNvSpPr>
          <p:nvPr>
            <p:ph sz="quarter" idx="1"/>
          </p:nvPr>
        </p:nvSpPr>
        <p:spPr>
          <a:xfrm>
            <a:off x="914400" y="1828800"/>
            <a:ext cx="7772400" cy="4191000"/>
          </a:xfrm>
        </p:spPr>
        <p:txBody>
          <a:bodyPr/>
          <a:lstStyle/>
          <a:p>
            <a:r>
              <a:rPr lang="en-US" dirty="0" smtClean="0"/>
              <a:t>Formative Assessment Practices</a:t>
            </a:r>
          </a:p>
          <a:p>
            <a:r>
              <a:rPr lang="en-US" dirty="0" smtClean="0"/>
              <a:t>Get into groups of 3 to 5…different school districts</a:t>
            </a:r>
          </a:p>
          <a:p>
            <a:r>
              <a:rPr lang="en-US" dirty="0" smtClean="0"/>
              <a:t>Share what you are doing to promote formative assessment practices in your school</a:t>
            </a:r>
          </a:p>
          <a:p>
            <a:r>
              <a:rPr lang="en-US" dirty="0" smtClean="0"/>
              <a:t>Share out new ideas (each group share one idea)</a:t>
            </a:r>
          </a:p>
        </p:txBody>
      </p:sp>
      <p:pic>
        <p:nvPicPr>
          <p:cNvPr id="4098" name="Picture 2"/>
          <p:cNvPicPr>
            <a:picLocks noChangeAspect="1" noChangeArrowheads="1"/>
          </p:cNvPicPr>
          <p:nvPr/>
        </p:nvPicPr>
        <p:blipFill>
          <a:blip r:embed="rId2" cstate="print"/>
          <a:srcRect/>
          <a:stretch>
            <a:fillRect/>
          </a:stretch>
        </p:blipFill>
        <p:spPr bwMode="auto">
          <a:xfrm>
            <a:off x="3581400" y="4800600"/>
            <a:ext cx="1752600" cy="175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pPr algn="ctr"/>
            <a:r>
              <a:rPr lang="en-US" dirty="0" smtClean="0"/>
              <a:t>NTE Admin Tool 2 – Feb. Release</a:t>
            </a:r>
            <a:endParaRPr lang="en-US" dirty="0"/>
          </a:p>
        </p:txBody>
      </p:sp>
      <p:sp>
        <p:nvSpPr>
          <p:cNvPr id="3" name="Content Placeholder 2"/>
          <p:cNvSpPr>
            <a:spLocks noGrp="1"/>
          </p:cNvSpPr>
          <p:nvPr>
            <p:ph sz="quarter" idx="1"/>
          </p:nvPr>
        </p:nvSpPr>
        <p:spPr>
          <a:xfrm>
            <a:off x="457200" y="1447800"/>
            <a:ext cx="8229600" cy="4572000"/>
          </a:xfrm>
        </p:spPr>
        <p:txBody>
          <a:bodyPr/>
          <a:lstStyle/>
          <a:p>
            <a:r>
              <a:rPr lang="en-US" dirty="0" smtClean="0"/>
              <a:t>Improved usability, performance &amp; stability</a:t>
            </a:r>
          </a:p>
          <a:p>
            <a:r>
              <a:rPr lang="en-US" dirty="0" smtClean="0"/>
              <a:t>Includes functions of TAA</a:t>
            </a:r>
          </a:p>
          <a:p>
            <a:pPr lvl="1"/>
            <a:r>
              <a:rPr lang="en-US" sz="2000" dirty="0" smtClean="0"/>
              <a:t>Download School (Agency), Student, and Test data into your local Network Test Environment (NTE) folder, as a single or batch process (multiple folders may be administered at once) </a:t>
            </a:r>
          </a:p>
          <a:p>
            <a:pPr lvl="1"/>
            <a:r>
              <a:rPr lang="en-US" sz="2000" dirty="0" smtClean="0"/>
              <a:t>Upload completed student test results from one or more NTE folders to the NWEA servers, as a single or batch process </a:t>
            </a:r>
          </a:p>
          <a:p>
            <a:pPr lvl="1"/>
            <a:r>
              <a:rPr lang="en-US" sz="2000" dirty="0" smtClean="0"/>
              <a:t>Manage your MAP test assignments (which tests are assigned to which schools) </a:t>
            </a:r>
          </a:p>
          <a:p>
            <a:pPr lvl="1"/>
            <a:r>
              <a:rPr lang="en-US" sz="2000" dirty="0" smtClean="0"/>
              <a:t>Optional at this time</a:t>
            </a:r>
          </a:p>
          <a:p>
            <a:pPr lvl="1"/>
            <a:r>
              <a:rPr lang="en-US" sz="2000" dirty="0" smtClean="0"/>
              <a:t>System requirements: </a:t>
            </a:r>
            <a:r>
              <a:rPr lang="en-US" sz="2000" dirty="0" smtClean="0">
                <a:hlinkClick r:id="rId2"/>
              </a:rPr>
              <a:t>here.</a:t>
            </a:r>
            <a:endParaRPr lang="en-US" sz="2000" dirty="0" smtClean="0"/>
          </a:p>
          <a:p>
            <a:pPr lvl="1"/>
            <a:endParaRPr lang="en-US" dirty="0"/>
          </a:p>
        </p:txBody>
      </p:sp>
      <p:sp>
        <p:nvSpPr>
          <p:cNvPr id="4" name="TextBox 3"/>
          <p:cNvSpPr txBox="1"/>
          <p:nvPr/>
        </p:nvSpPr>
        <p:spPr>
          <a:xfrm>
            <a:off x="838200" y="5638800"/>
            <a:ext cx="7543800" cy="954107"/>
          </a:xfrm>
          <a:prstGeom prst="rect">
            <a:avLst/>
          </a:prstGeom>
          <a:noFill/>
        </p:spPr>
        <p:txBody>
          <a:bodyPr wrap="square" rtlCol="0">
            <a:spAutoFit/>
          </a:bodyPr>
          <a:lstStyle/>
          <a:p>
            <a:pPr algn="ctr"/>
            <a:r>
              <a:rPr lang="en-US" sz="2800" dirty="0" smtClean="0">
                <a:solidFill>
                  <a:srgbClr val="FF0000"/>
                </a:solidFill>
              </a:rPr>
              <a:t>NWEA is working to improve the client-server MAP experience</a:t>
            </a:r>
            <a:endParaRPr lang="en-US" sz="28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pPr algn="ctr"/>
            <a:r>
              <a:rPr lang="en-US" dirty="0" smtClean="0"/>
              <a:t>Upgrade to Test Taker 7.3</a:t>
            </a:r>
            <a:endParaRPr lang="en-US" dirty="0"/>
          </a:p>
        </p:txBody>
      </p:sp>
      <p:sp>
        <p:nvSpPr>
          <p:cNvPr id="3" name="Content Placeholder 2"/>
          <p:cNvSpPr>
            <a:spLocks noGrp="1"/>
          </p:cNvSpPr>
          <p:nvPr>
            <p:ph sz="quarter" idx="1"/>
          </p:nvPr>
        </p:nvSpPr>
        <p:spPr>
          <a:xfrm>
            <a:off x="533400" y="1752600"/>
            <a:ext cx="8153400" cy="4267200"/>
          </a:xfrm>
        </p:spPr>
        <p:txBody>
          <a:bodyPr/>
          <a:lstStyle/>
          <a:p>
            <a:r>
              <a:rPr lang="en-US" dirty="0" smtClean="0"/>
              <a:t>Optional at this time</a:t>
            </a:r>
          </a:p>
          <a:p>
            <a:r>
              <a:rPr lang="en-US" dirty="0" smtClean="0"/>
              <a:t>Improves performance with latest test packages</a:t>
            </a:r>
          </a:p>
          <a:p>
            <a:r>
              <a:rPr lang="en-US" dirty="0" smtClean="0"/>
              <a:t>Improves testing experience</a:t>
            </a:r>
          </a:p>
          <a:p>
            <a:r>
              <a:rPr lang="en-US" dirty="0" smtClean="0"/>
              <a:t>Download is quick and easy</a:t>
            </a:r>
          </a:p>
          <a:p>
            <a:r>
              <a:rPr lang="en-US" dirty="0" smtClean="0"/>
              <a:t>Available for PC and MAC</a:t>
            </a:r>
          </a:p>
          <a:p>
            <a:r>
              <a:rPr lang="en-US" dirty="0" smtClean="0"/>
              <a:t>Ready for download anytime before spring testing.</a:t>
            </a:r>
            <a:endParaRPr lang="en-US" dirty="0"/>
          </a:p>
        </p:txBody>
      </p:sp>
      <p:sp>
        <p:nvSpPr>
          <p:cNvPr id="4" name="TextBox 3"/>
          <p:cNvSpPr txBox="1"/>
          <p:nvPr/>
        </p:nvSpPr>
        <p:spPr>
          <a:xfrm>
            <a:off x="685800" y="5181600"/>
            <a:ext cx="7696200" cy="954107"/>
          </a:xfrm>
          <a:prstGeom prst="rect">
            <a:avLst/>
          </a:prstGeom>
          <a:noFill/>
        </p:spPr>
        <p:txBody>
          <a:bodyPr wrap="square" rtlCol="0">
            <a:spAutoFit/>
          </a:bodyPr>
          <a:lstStyle/>
          <a:p>
            <a:pPr algn="ctr"/>
            <a:r>
              <a:rPr lang="en-US" sz="2800" dirty="0" smtClean="0">
                <a:solidFill>
                  <a:srgbClr val="FF0000"/>
                </a:solidFill>
              </a:rPr>
              <a:t>NWEA is working to improve the client-server MAP experience</a:t>
            </a:r>
            <a:endParaRPr lang="en-US" sz="28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638"/>
            <a:ext cx="8153400" cy="1143000"/>
          </a:xfrm>
        </p:spPr>
        <p:txBody>
          <a:bodyPr>
            <a:normAutofit/>
          </a:bodyPr>
          <a:lstStyle/>
          <a:p>
            <a:pPr algn="ctr"/>
            <a:r>
              <a:rPr lang="en-US" dirty="0" smtClean="0"/>
              <a:t>Update:  Web Based MAP</a:t>
            </a:r>
            <a:endParaRPr lang="en-US" dirty="0"/>
          </a:p>
        </p:txBody>
      </p:sp>
      <p:sp>
        <p:nvSpPr>
          <p:cNvPr id="4" name="Content Placeholder 3"/>
          <p:cNvSpPr>
            <a:spLocks noGrp="1"/>
          </p:cNvSpPr>
          <p:nvPr>
            <p:ph sz="quarter" idx="1"/>
          </p:nvPr>
        </p:nvSpPr>
        <p:spPr>
          <a:xfrm>
            <a:off x="533400" y="1676400"/>
            <a:ext cx="8077200" cy="4419600"/>
          </a:xfrm>
        </p:spPr>
        <p:txBody>
          <a:bodyPr>
            <a:normAutofit/>
          </a:bodyPr>
          <a:lstStyle/>
          <a:p>
            <a:r>
              <a:rPr lang="en-US" dirty="0" smtClean="0"/>
              <a:t>Available on a limited basis to Nebraska partners</a:t>
            </a:r>
          </a:p>
          <a:p>
            <a:r>
              <a:rPr lang="en-US" dirty="0" smtClean="0"/>
              <a:t>Cannot transition all 5000+ partners at once</a:t>
            </a:r>
          </a:p>
          <a:p>
            <a:r>
              <a:rPr lang="en-US" dirty="0" smtClean="0"/>
              <a:t>Transition will require time and effort on both the district and NWEA </a:t>
            </a:r>
          </a:p>
          <a:p>
            <a:pPr lvl="1"/>
            <a:r>
              <a:rPr lang="en-US" sz="2000" dirty="0" smtClean="0"/>
              <a:t>Migrate historic data into web system (3 weeks)</a:t>
            </a:r>
          </a:p>
          <a:p>
            <a:pPr lvl="1"/>
            <a:r>
              <a:rPr lang="en-US" sz="2000" dirty="0" smtClean="0"/>
              <a:t>Re-train your staff on how to administer the test – proctoring, CRFs, accessing reports</a:t>
            </a:r>
          </a:p>
          <a:p>
            <a:pPr lvl="1"/>
            <a:r>
              <a:rPr lang="en-US" sz="2000" dirty="0" smtClean="0"/>
              <a:t>Technical Fit:  some may find server based a better fit</a:t>
            </a:r>
          </a:p>
          <a:p>
            <a:pPr lvl="1"/>
            <a:r>
              <a:rPr lang="en-US" sz="2000" dirty="0" smtClean="0"/>
              <a:t>Fall will be very difficult to transition</a:t>
            </a:r>
          </a:p>
          <a:p>
            <a:pPr lvl="1"/>
            <a:r>
              <a:rPr lang="en-US" sz="2000" dirty="0" smtClean="0"/>
              <a:t>Summer, Winter or Spring will be better terms to transition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ox(i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ox(i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ox(i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box(in)">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box(in)">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box(in)">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pPr algn="ctr"/>
            <a:r>
              <a:rPr lang="en-US" dirty="0" smtClean="0"/>
              <a:t>Other Considerations:</a:t>
            </a:r>
            <a:endParaRPr lang="en-US" dirty="0"/>
          </a:p>
        </p:txBody>
      </p:sp>
      <p:sp>
        <p:nvSpPr>
          <p:cNvPr id="3" name="Content Placeholder 2"/>
          <p:cNvSpPr>
            <a:spLocks noGrp="1"/>
          </p:cNvSpPr>
          <p:nvPr>
            <p:ph sz="quarter" idx="1"/>
          </p:nvPr>
        </p:nvSpPr>
        <p:spPr>
          <a:xfrm>
            <a:off x="609600" y="1828800"/>
            <a:ext cx="8077200" cy="4191000"/>
          </a:xfrm>
        </p:spPr>
        <p:txBody>
          <a:bodyPr/>
          <a:lstStyle/>
          <a:p>
            <a:r>
              <a:rPr lang="en-US" dirty="0" smtClean="0"/>
              <a:t>Email Susan or Dan if you are interested in transitioning to Web Based MAP</a:t>
            </a:r>
          </a:p>
          <a:p>
            <a:r>
              <a:rPr lang="en-US" dirty="0" smtClean="0"/>
              <a:t>Will prioritize based on several factors:</a:t>
            </a:r>
          </a:p>
          <a:p>
            <a:pPr lvl="1"/>
            <a:r>
              <a:rPr lang="en-US" sz="2000" dirty="0" smtClean="0"/>
              <a:t>MAC districts that have experienced difficulty with server based MAP</a:t>
            </a:r>
          </a:p>
          <a:p>
            <a:pPr lvl="1"/>
            <a:r>
              <a:rPr lang="en-US" sz="2000" dirty="0" smtClean="0"/>
              <a:t>Districts that are planning major expansion of testing numbers</a:t>
            </a:r>
          </a:p>
          <a:p>
            <a:pPr lvl="1"/>
            <a:r>
              <a:rPr lang="en-US" sz="2000" dirty="0" smtClean="0"/>
              <a:t>Districts that are willing to agree to multi-year licensing </a:t>
            </a:r>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762000"/>
          </a:xfrm>
        </p:spPr>
        <p:txBody>
          <a:bodyPr>
            <a:noAutofit/>
          </a:bodyPr>
          <a:lstStyle/>
          <a:p>
            <a:pPr lvl="1" algn="ctr" rtl="0">
              <a:spcBef>
                <a:spcPct val="0"/>
              </a:spcBef>
            </a:pPr>
            <a:r>
              <a:rPr lang="en-US" sz="4000" dirty="0" smtClean="0">
                <a:solidFill>
                  <a:schemeClr val="tx2"/>
                </a:solidFill>
                <a:latin typeface="+mj-lt"/>
              </a:rPr>
              <a:t>The NE Custom NSSRS Report</a:t>
            </a:r>
            <a:endParaRPr lang="en-US" sz="4000" dirty="0">
              <a:solidFill>
                <a:schemeClr val="tx2"/>
              </a:solidFill>
              <a:latin typeface="+mj-lt"/>
            </a:endParaRPr>
          </a:p>
        </p:txBody>
      </p:sp>
      <p:sp>
        <p:nvSpPr>
          <p:cNvPr id="3" name="Content Placeholder 2"/>
          <p:cNvSpPr>
            <a:spLocks noGrp="1"/>
          </p:cNvSpPr>
          <p:nvPr>
            <p:ph sz="quarter" idx="1"/>
          </p:nvPr>
        </p:nvSpPr>
        <p:spPr>
          <a:xfrm>
            <a:off x="533400" y="1447800"/>
            <a:ext cx="8077200" cy="4114800"/>
          </a:xfrm>
        </p:spPr>
        <p:txBody>
          <a:bodyPr/>
          <a:lstStyle/>
          <a:p>
            <a:r>
              <a:rPr lang="en-US" dirty="0" smtClean="0"/>
              <a:t>NWEA will provide a custom report for NRT reporting in the months of May/June.</a:t>
            </a:r>
          </a:p>
          <a:p>
            <a:r>
              <a:rPr lang="en-US" dirty="0" smtClean="0"/>
              <a:t>Encourage schools to use State ID on next MAP assessment CRF</a:t>
            </a:r>
          </a:p>
          <a:p>
            <a:r>
              <a:rPr lang="en-US" dirty="0" smtClean="0"/>
              <a:t>Two formats:  </a:t>
            </a:r>
          </a:p>
          <a:p>
            <a:pPr lvl="1"/>
            <a:r>
              <a:rPr lang="en-US" sz="2000" dirty="0" smtClean="0"/>
              <a:t>Excel spreadsheet  </a:t>
            </a:r>
          </a:p>
          <a:p>
            <a:pPr lvl="1"/>
            <a:r>
              <a:rPr lang="en-US" sz="2000" dirty="0" smtClean="0"/>
              <a:t>CSV</a:t>
            </a:r>
          </a:p>
          <a:p>
            <a:r>
              <a:rPr lang="en-US" dirty="0" smtClean="0"/>
              <a:t>Cost:  $150</a:t>
            </a:r>
          </a:p>
          <a:p>
            <a:r>
              <a:rPr lang="en-US" dirty="0" smtClean="0"/>
              <a:t>Use the form provided today – give to Susan</a:t>
            </a: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914399" y="5638800"/>
            <a:ext cx="7391401" cy="895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838200"/>
          </a:xfrm>
        </p:spPr>
        <p:txBody>
          <a:bodyPr>
            <a:noAutofit/>
          </a:bodyPr>
          <a:lstStyle/>
          <a:p>
            <a:pPr lvl="1" algn="ctr" rtl="0">
              <a:spcBef>
                <a:spcPct val="0"/>
              </a:spcBef>
            </a:pPr>
            <a:r>
              <a:rPr lang="en-US" sz="4000" dirty="0" smtClean="0">
                <a:solidFill>
                  <a:schemeClr val="tx2"/>
                </a:solidFill>
                <a:latin typeface="+mj-lt"/>
              </a:rPr>
              <a:t>Formative Assessment Webinars</a:t>
            </a:r>
            <a:endParaRPr lang="en-US" sz="4000" dirty="0">
              <a:solidFill>
                <a:schemeClr val="tx2"/>
              </a:solidFill>
              <a:latin typeface="+mj-lt"/>
            </a:endParaRPr>
          </a:p>
        </p:txBody>
      </p:sp>
      <p:sp>
        <p:nvSpPr>
          <p:cNvPr id="3" name="Content Placeholder 2"/>
          <p:cNvSpPr>
            <a:spLocks noGrp="1"/>
          </p:cNvSpPr>
          <p:nvPr>
            <p:ph sz="quarter" idx="1"/>
          </p:nvPr>
        </p:nvSpPr>
        <p:spPr>
          <a:xfrm>
            <a:off x="533400" y="1295400"/>
            <a:ext cx="8077200" cy="4495800"/>
          </a:xfrm>
        </p:spPr>
        <p:txBody>
          <a:bodyPr>
            <a:normAutofit fontScale="77500" lnSpcReduction="20000"/>
          </a:bodyPr>
          <a:lstStyle/>
          <a:p>
            <a:pPr algn="ctr">
              <a:buNone/>
            </a:pPr>
            <a:r>
              <a:rPr lang="en-US" sz="3400" dirty="0" smtClean="0"/>
              <a:t>Featuring Dylan Williams</a:t>
            </a:r>
          </a:p>
          <a:p>
            <a:pPr algn="ctr">
              <a:buNone/>
            </a:pPr>
            <a:endParaRPr lang="en-US" sz="3400" dirty="0" smtClean="0"/>
          </a:p>
          <a:p>
            <a:r>
              <a:rPr lang="en-US" sz="3100" dirty="0" smtClean="0"/>
              <a:t>What is formative assessment and why it needs to be a priority for every school</a:t>
            </a:r>
          </a:p>
          <a:p>
            <a:pPr lvl="1"/>
            <a:r>
              <a:rPr lang="en-US" dirty="0" smtClean="0"/>
              <a:t>February 13, 2012</a:t>
            </a:r>
          </a:p>
          <a:p>
            <a:pPr lvl="1"/>
            <a:endParaRPr lang="en-US" sz="2200" dirty="0" smtClean="0"/>
          </a:p>
          <a:p>
            <a:r>
              <a:rPr lang="en-US" sz="3100" dirty="0" smtClean="0"/>
              <a:t>Practical techniques for implementing formative assessment</a:t>
            </a:r>
            <a:endParaRPr lang="en-US" sz="3100" dirty="0" smtClean="0"/>
          </a:p>
          <a:p>
            <a:pPr lvl="1"/>
            <a:r>
              <a:rPr lang="en-US" dirty="0" smtClean="0"/>
              <a:t>March 14, 2012</a:t>
            </a:r>
          </a:p>
          <a:p>
            <a:pPr lvl="1"/>
            <a:endParaRPr lang="en-US" sz="2200" dirty="0" smtClean="0"/>
          </a:p>
          <a:p>
            <a:r>
              <a:rPr lang="en-US" sz="3100" dirty="0" smtClean="0"/>
              <a:t>How to sustain the development of formative assessment and teacher learning communities (TLCs)</a:t>
            </a:r>
            <a:endParaRPr lang="en-US" sz="3100" dirty="0" smtClean="0"/>
          </a:p>
          <a:p>
            <a:pPr lvl="1"/>
            <a:r>
              <a:rPr lang="en-US" sz="2600" dirty="0" smtClean="0"/>
              <a:t>April 3, 2012</a:t>
            </a:r>
            <a:endParaRPr lang="en-US" sz="2600" dirty="0" smtClean="0"/>
          </a:p>
          <a:p>
            <a:endParaRPr lang="en-US" dirty="0"/>
          </a:p>
        </p:txBody>
      </p:sp>
      <p:pic>
        <p:nvPicPr>
          <p:cNvPr id="5" name="Picture 4" descr="dylan.jpg"/>
          <p:cNvPicPr>
            <a:picLocks noChangeAspect="1"/>
          </p:cNvPicPr>
          <p:nvPr/>
        </p:nvPicPr>
        <p:blipFill>
          <a:blip r:embed="rId3" cstate="print"/>
          <a:stretch>
            <a:fillRect/>
          </a:stretch>
        </p:blipFill>
        <p:spPr>
          <a:xfrm>
            <a:off x="7467600" y="2743200"/>
            <a:ext cx="1143000" cy="1520189"/>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usion.nwea.org/inc/i/logo.jpg">
            <a:hlinkClick r:id="rId2"/>
          </p:cNvPr>
          <p:cNvPicPr>
            <a:picLocks noChangeAspect="1" noChangeArrowheads="1"/>
          </p:cNvPicPr>
          <p:nvPr/>
        </p:nvPicPr>
        <p:blipFill>
          <a:blip r:embed="rId3" cstate="print"/>
          <a:srcRect/>
          <a:stretch>
            <a:fillRect/>
          </a:stretch>
        </p:blipFill>
        <p:spPr bwMode="auto">
          <a:xfrm>
            <a:off x="381000" y="2209800"/>
            <a:ext cx="2438400" cy="2408844"/>
          </a:xfrm>
          <a:prstGeom prst="rect">
            <a:avLst/>
          </a:prstGeom>
          <a:noFill/>
        </p:spPr>
      </p:pic>
      <p:pic>
        <p:nvPicPr>
          <p:cNvPr id="1028" name="Picture 4" descr="http://fusion.nwea.org/images/Final_microsite.jpg"/>
          <p:cNvPicPr>
            <a:picLocks noChangeAspect="1" noChangeArrowheads="1"/>
          </p:cNvPicPr>
          <p:nvPr/>
        </p:nvPicPr>
        <p:blipFill>
          <a:blip r:embed="rId4" cstate="print"/>
          <a:srcRect/>
          <a:stretch>
            <a:fillRect/>
          </a:stretch>
        </p:blipFill>
        <p:spPr bwMode="auto">
          <a:xfrm>
            <a:off x="3200400" y="1905000"/>
            <a:ext cx="5476875" cy="3390901"/>
          </a:xfrm>
          <a:prstGeom prst="rect">
            <a:avLst/>
          </a:prstGeom>
          <a:noFill/>
        </p:spPr>
      </p:pic>
      <p:sp>
        <p:nvSpPr>
          <p:cNvPr id="6" name="Title 5"/>
          <p:cNvSpPr>
            <a:spLocks noGrp="1"/>
          </p:cNvSpPr>
          <p:nvPr>
            <p:ph type="title"/>
          </p:nvPr>
        </p:nvSpPr>
        <p:spPr>
          <a:xfrm>
            <a:off x="685800" y="533400"/>
            <a:ext cx="7772400" cy="1143000"/>
          </a:xfrm>
        </p:spPr>
        <p:txBody>
          <a:bodyPr>
            <a:normAutofit fontScale="90000"/>
          </a:bodyPr>
          <a:lstStyle/>
          <a:p>
            <a:pPr algn="ctr"/>
            <a:r>
              <a:rPr lang="en-US" b="1" dirty="0" smtClean="0">
                <a:solidFill>
                  <a:srgbClr val="FF0000"/>
                </a:solidFill>
              </a:rPr>
              <a:t>NWEA Summer Conference</a:t>
            </a:r>
            <a:br>
              <a:rPr lang="en-US" b="1" dirty="0" smtClean="0">
                <a:solidFill>
                  <a:srgbClr val="FF0000"/>
                </a:solidFill>
              </a:rPr>
            </a:br>
            <a:r>
              <a:rPr lang="en-US" sz="3100" b="1" dirty="0" smtClean="0"/>
              <a:t>June 27-29 in Portland, OR</a:t>
            </a:r>
            <a:endParaRPr lang="en-US" sz="3100" b="1" dirty="0"/>
          </a:p>
        </p:txBody>
      </p:sp>
      <p:sp>
        <p:nvSpPr>
          <p:cNvPr id="7" name="Rectangle 6"/>
          <p:cNvSpPr/>
          <p:nvPr/>
        </p:nvSpPr>
        <p:spPr>
          <a:xfrm>
            <a:off x="457200" y="4876800"/>
            <a:ext cx="2518638" cy="369332"/>
          </a:xfrm>
          <a:prstGeom prst="rect">
            <a:avLst/>
          </a:prstGeom>
        </p:spPr>
        <p:txBody>
          <a:bodyPr wrap="none">
            <a:spAutoFit/>
          </a:bodyPr>
          <a:lstStyle/>
          <a:p>
            <a:r>
              <a:rPr lang="en-US" dirty="0" smtClean="0">
                <a:hlinkClick r:id="rId2"/>
              </a:rPr>
              <a:t>http://fusion.nwea.org/</a:t>
            </a:r>
            <a:r>
              <a:rPr lang="en-US" dirty="0" smtClean="0"/>
              <a:t> </a:t>
            </a:r>
            <a:endParaRPr lang="en-US" dirty="0"/>
          </a:p>
        </p:txBody>
      </p:sp>
      <p:sp>
        <p:nvSpPr>
          <p:cNvPr id="8" name="TextBox 7"/>
          <p:cNvSpPr txBox="1"/>
          <p:nvPr/>
        </p:nvSpPr>
        <p:spPr>
          <a:xfrm>
            <a:off x="381000" y="5715000"/>
            <a:ext cx="8305800" cy="523220"/>
          </a:xfrm>
          <a:prstGeom prst="rect">
            <a:avLst/>
          </a:prstGeom>
          <a:noFill/>
        </p:spPr>
        <p:txBody>
          <a:bodyPr wrap="square" rtlCol="0">
            <a:spAutoFit/>
          </a:bodyPr>
          <a:lstStyle/>
          <a:p>
            <a:r>
              <a:rPr lang="en-US" sz="2800" b="1" dirty="0" smtClean="0"/>
              <a:t>ATTEND….LEARN….PARTICIPATE….PRESENT</a:t>
            </a:r>
            <a:endParaRPr lang="en-US" sz="2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a:bodyPr>
          <a:lstStyle/>
          <a:p>
            <a:pPr algn="ctr"/>
            <a:r>
              <a:rPr lang="en-US" dirty="0" smtClean="0"/>
              <a:t>NWEA/ESU Training Agreement</a:t>
            </a:r>
            <a:endParaRPr lang="en-US" dirty="0"/>
          </a:p>
        </p:txBody>
      </p:sp>
      <p:sp>
        <p:nvSpPr>
          <p:cNvPr id="3" name="Content Placeholder 2"/>
          <p:cNvSpPr>
            <a:spLocks noGrp="1"/>
          </p:cNvSpPr>
          <p:nvPr>
            <p:ph sz="quarter" idx="1"/>
          </p:nvPr>
        </p:nvSpPr>
        <p:spPr>
          <a:xfrm>
            <a:off x="609600" y="1676400"/>
            <a:ext cx="8077200" cy="4343400"/>
          </a:xfrm>
        </p:spPr>
        <p:txBody>
          <a:bodyPr/>
          <a:lstStyle/>
          <a:p>
            <a:r>
              <a:rPr lang="en-US" b="1" dirty="0" smtClean="0"/>
              <a:t>Certified Trainer Program </a:t>
            </a:r>
            <a:r>
              <a:rPr lang="en-US" dirty="0" smtClean="0"/>
              <a:t>– To provide quality, local workshops to MAP districts</a:t>
            </a:r>
          </a:p>
          <a:p>
            <a:r>
              <a:rPr lang="en-US" dirty="0" smtClean="0"/>
              <a:t>No longer have to request training from NWEA at $3200 per day</a:t>
            </a:r>
          </a:p>
          <a:p>
            <a:r>
              <a:rPr lang="en-US" dirty="0" smtClean="0"/>
              <a:t>Virtually unlimited access to professional learning for teachers and administrators</a:t>
            </a:r>
          </a:p>
          <a:p>
            <a:r>
              <a:rPr lang="en-US" dirty="0" smtClean="0"/>
              <a:t>Includes the following Workshops:</a:t>
            </a:r>
          </a:p>
          <a:p>
            <a:pPr lvl="1"/>
            <a:r>
              <a:rPr lang="en-US" sz="2000" dirty="0" smtClean="0"/>
              <a:t>Stepping Stones To Using Data</a:t>
            </a:r>
          </a:p>
          <a:p>
            <a:pPr lvl="1"/>
            <a:r>
              <a:rPr lang="en-US" sz="2000" dirty="0" smtClean="0"/>
              <a:t>Climbing the Data Ladder</a:t>
            </a:r>
          </a:p>
          <a:p>
            <a:pPr lvl="1"/>
            <a:r>
              <a:rPr lang="en-US" sz="2000" dirty="0" smtClean="0"/>
              <a:t>Growth &amp; Goals</a:t>
            </a:r>
            <a:endParaRPr lang="en-US" sz="20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PSNARRATION" val="19,1723319642,C:\Documents and Settings\vicki.mccoy\Desktop\RECORD PILOT Instructional Ladders - differentiated activity - primary DAVE 1-8-07.pp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3908</TotalTime>
  <Words>1714</Words>
  <Application>Microsoft Office PowerPoint</Application>
  <PresentationFormat>On-screen Show (4:3)</PresentationFormat>
  <Paragraphs>204</Paragraphs>
  <Slides>19</Slides>
  <Notes>7</Notes>
  <HiddenSlides>3</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Nebraska Regional MAP Member’s Mtg.  -  Feb. 2012</vt:lpstr>
      <vt:lpstr>NTE Admin Tool 2 – Feb. Release</vt:lpstr>
      <vt:lpstr>Upgrade to Test Taker 7.3</vt:lpstr>
      <vt:lpstr>Update:  Web Based MAP</vt:lpstr>
      <vt:lpstr>Other Considerations:</vt:lpstr>
      <vt:lpstr>The NE Custom NSSRS Report</vt:lpstr>
      <vt:lpstr>Formative Assessment Webinars</vt:lpstr>
      <vt:lpstr>NWEA Summer Conference June 27-29 in Portland, OR</vt:lpstr>
      <vt:lpstr>NWEA/ESU Training Agreement</vt:lpstr>
      <vt:lpstr>Other Benefits</vt:lpstr>
      <vt:lpstr>Nebraska “Data Ladder” Project</vt:lpstr>
      <vt:lpstr>  DesCartes Structure -  Mathematics</vt:lpstr>
      <vt:lpstr>DesCartes Structure - Reading</vt:lpstr>
      <vt:lpstr>  Building the Instructional Ladders </vt:lpstr>
      <vt:lpstr>How to Get Involved With the Project</vt:lpstr>
      <vt:lpstr>Introducing NWEA SKILLS POINTER  Formative Assessment Tool</vt:lpstr>
      <vt:lpstr>RIT &amp; RTI – Universal Screening </vt:lpstr>
      <vt:lpstr>MAP as Universal Screener: Accuracy</vt:lpstr>
      <vt:lpstr>LESSONS FROM THE FIELD</vt:lpstr>
    </vt:vector>
  </TitlesOfParts>
  <Company>NWEA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Nebraska Regional MAP Member’s Mtg.  -  Feb. 2011</dc:title>
  <dc:creator>dan.henderson</dc:creator>
  <cp:lastModifiedBy>susan.klassen</cp:lastModifiedBy>
  <cp:revision>200</cp:revision>
  <dcterms:created xsi:type="dcterms:W3CDTF">2011-02-18T01:08:50Z</dcterms:created>
  <dcterms:modified xsi:type="dcterms:W3CDTF">2012-02-13T16:14:36Z</dcterms:modified>
</cp:coreProperties>
</file>